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Inter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Inter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Inter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47e400d96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47e400d96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47e400d96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47e400d96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47e400d96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47e400d96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47e400d96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47e400d96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47e400d96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47e400d96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47e400d96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47e400d96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47e400d96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47e400d96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47e400d96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47e400d96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47e400d96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47e400d96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47e400d96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47e400d96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bc263f502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bc263f502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47e400d96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47e400d96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47e400d96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47e400d96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47e400d96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47e400d96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7e400d96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47e400d96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47e400d96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47e400d96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47e400d96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47e400d96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47e400d96f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47e400d96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47e400d96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47e400d96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47e400d96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47e400d96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7e400d96f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47e400d96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1bc263f502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1bc263f502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47e400d96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47e400d96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47e400d96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47e400d96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47e400d96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47e400d96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47e400d96f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47e400d96f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47e400d96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47e400d96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47e400d96f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47e400d96f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47e400d96f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47e400d96f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47e400d96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47e400d96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47e400d96f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47e400d96f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47e400d96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47e400d96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47e400d96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47e400d96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47e400d96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47e400d96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47e400d96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47e400d96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47e400d96f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47e400d96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7e400d96f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7e400d96f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47e400d96f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47e400d96f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47e400d96f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47e400d96f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47e400d96f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47e400d96f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47e400d96f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247e400d96f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1bc263f502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1bc263f50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47e400d9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47e400d9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47e400d96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47e400d9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47e400d9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47e400d9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47e400d96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47e400d96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47e400d96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47e400d96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154" name="Google Shape;154;p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161" name="Google Shape;161;p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1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1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167" name="Google Shape;167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13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13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3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3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13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13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3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92" name="Google Shape;192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200" name="Google Shape;200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204" name="Google Shape;204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14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4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216" name="Google Shape;216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4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222" name="Google Shape;222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227" name="Google Shape;227;p1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230" name="Google Shape;230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35" name="Google Shape;235;p15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236" name="Google Shape;236;p1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239" name="Google Shape;239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5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244" name="Google Shape;244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6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2" name="Google Shape;252;p16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254" name="Google Shape;254;p1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262" name="Google Shape;262;p1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6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267" name="Google Shape;267;p1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7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2" name="Google Shape;272;p17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7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274" name="Google Shape;274;p1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7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281" name="Google Shape;281;p17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282" name="Google Shape;282;p1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" name="Google Shape;287;p18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18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291" name="Google Shape;291;p1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298" name="Google Shape;298;p1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8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9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05" name="Google Shape;305;p19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306" name="Google Shape;306;p1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9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311" name="Google Shape;311;p1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0" name="Google Shape;320;p20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0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322" name="Google Shape;322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0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329" name="Google Shape;329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0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334" name="Google Shape;334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0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0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342" name="Google Shape;342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0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347" name="Google Shape;347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29" name="Google Shape;29;p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1" name="Google Shape;351;p21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21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21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1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357" name="Google Shape;357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361" name="Google Shape;361;p2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364" name="Google Shape;364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22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2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22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22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2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22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379" name="Google Shape;379;p2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23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23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23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3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23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4" name="Google Shape;394;p23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395" name="Google Shape;395;p2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23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4" name="Google Shape;404;p24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24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4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24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4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24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4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2" name="Google Shape;412;p24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413" name="Google Shape;413;p2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418" name="Google Shape;418;p2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7" name="Google Shape;427;p25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25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5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5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5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5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5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5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25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25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440" name="Google Shape;440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447" name="Google Shape;447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450" name="Google Shape;450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6" name="Google Shape;456;p26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7" name="Google Shape;457;p26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26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459" name="Google Shape;459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464" name="Google Shape;464;p2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6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40" name="Google Shape;40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7" name="Google Shape;47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4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52" name="Google Shape;52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4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6" name="Google Shape;56;p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4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59" name="Google Shape;59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5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5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71" name="Google Shape;71;p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5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77" name="Google Shape;77;p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82" name="Google Shape;82;p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83" name="Google Shape;83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91" name="Google Shape;91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97" name="Google Shape;97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101" name="Google Shape;101;p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0" name="Google Shape;110;p8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111" name="Google Shape;111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119" name="Google Shape;119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124" name="Google Shape;124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128" name="Google Shape;128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133" name="Google Shape;133;p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9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9" name="Google Shape;139;p9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140" name="Google Shape;140;p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 txBox="1"/>
          <p:nvPr>
            <p:ph type="ctrTitle"/>
          </p:nvPr>
        </p:nvSpPr>
        <p:spPr>
          <a:xfrm>
            <a:off x="637200" y="1231400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HUMANOID ROBOT</a:t>
            </a:r>
            <a:endParaRPr/>
          </a:p>
        </p:txBody>
      </p:sp>
      <p:sp>
        <p:nvSpPr>
          <p:cNvPr id="508" name="Google Shape;508;p29"/>
          <p:cNvSpPr txBox="1"/>
          <p:nvPr>
            <p:ph idx="1" type="subTitle"/>
          </p:nvPr>
        </p:nvSpPr>
        <p:spPr>
          <a:xfrm>
            <a:off x="723500" y="33324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Azizi Bin Mohamad Tambi (1919661)</a:t>
            </a:r>
            <a:endParaRPr/>
          </a:p>
        </p:txBody>
      </p:sp>
      <p:grpSp>
        <p:nvGrpSpPr>
          <p:cNvPr id="509" name="Google Shape;509;p29"/>
          <p:cNvGrpSpPr/>
          <p:nvPr/>
        </p:nvGrpSpPr>
        <p:grpSpPr>
          <a:xfrm>
            <a:off x="5111273" y="97017"/>
            <a:ext cx="1088320" cy="1251963"/>
            <a:chOff x="2258600" y="1433188"/>
            <a:chExt cx="467050" cy="537300"/>
          </a:xfrm>
        </p:grpSpPr>
        <p:sp>
          <p:nvSpPr>
            <p:cNvPr id="510" name="Google Shape;510;p29"/>
            <p:cNvSpPr/>
            <p:nvPr/>
          </p:nvSpPr>
          <p:spPr>
            <a:xfrm>
              <a:off x="2258600" y="1433350"/>
              <a:ext cx="467050" cy="536975"/>
            </a:xfrm>
            <a:custGeom>
              <a:rect b="b" l="l" r="r" t="t"/>
              <a:pathLst>
                <a:path extrusionOk="0" h="21479" w="18682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1" name="Google Shape;511;p29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512" name="Google Shape;512;p29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rect b="b" l="l" r="r" t="t"/>
                <a:pathLst>
                  <a:path extrusionOk="0" h="3763" w="834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rect b="b" l="l" r="r" t="t"/>
                <a:pathLst>
                  <a:path extrusionOk="0" h="930" w="1786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rect b="b" l="l" r="r" t="t"/>
                <a:pathLst>
                  <a:path extrusionOk="0" h="7526" w="17646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rect b="b" l="l" r="r" t="t"/>
                <a:pathLst>
                  <a:path extrusionOk="0" h="3692" w="14467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rect b="b" l="l" r="r" t="t"/>
                <a:pathLst>
                  <a:path extrusionOk="0" h="929" w="15646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rect b="b" l="l" r="r" t="t"/>
                <a:pathLst>
                  <a:path extrusionOk="0" h="5037" w="18682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rect b="b" l="l" r="r" t="t"/>
                <a:pathLst>
                  <a:path extrusionOk="0" h="2644" w="2644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rect b="b" l="l" r="r" t="t"/>
                <a:pathLst>
                  <a:path extrusionOk="0" h="2739" w="1775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rect b="b" l="l" r="r" t="t"/>
                <a:pathLst>
                  <a:path extrusionOk="0" h="3835" w="3977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rect b="b" l="l" r="r" t="t"/>
                <a:pathLst>
                  <a:path extrusionOk="0" h="3835" w="7037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rect b="b" l="l" r="r" t="t"/>
                <a:pathLst>
                  <a:path extrusionOk="0" h="3287" w="2322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rect b="b" l="l" r="r" t="t"/>
                <a:pathLst>
                  <a:path extrusionOk="0" h="3835" w="3632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9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2" name="Google Shape;532;p29"/>
          <p:cNvGrpSpPr/>
          <p:nvPr/>
        </p:nvGrpSpPr>
        <p:grpSpPr>
          <a:xfrm>
            <a:off x="6590796" y="3332394"/>
            <a:ext cx="1055985" cy="905499"/>
            <a:chOff x="4041575" y="1574875"/>
            <a:chExt cx="296475" cy="254225"/>
          </a:xfrm>
        </p:grpSpPr>
        <p:sp>
          <p:nvSpPr>
            <p:cNvPr id="533" name="Google Shape;533;p29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29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35" name="Google Shape;535;p29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5" name="Google Shape;545;p29"/>
          <p:cNvGrpSpPr/>
          <p:nvPr/>
        </p:nvGrpSpPr>
        <p:grpSpPr>
          <a:xfrm>
            <a:off x="4669443" y="2445605"/>
            <a:ext cx="1827087" cy="2315090"/>
            <a:chOff x="4700075" y="3262363"/>
            <a:chExt cx="560525" cy="710238"/>
          </a:xfrm>
        </p:grpSpPr>
        <p:sp>
          <p:nvSpPr>
            <p:cNvPr id="546" name="Google Shape;546;p29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7" name="Google Shape;547;p29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48" name="Google Shape;548;p29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9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9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9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9" name="Google Shape;609;p29"/>
          <p:cNvGrpSpPr/>
          <p:nvPr/>
        </p:nvGrpSpPr>
        <p:grpSpPr>
          <a:xfrm>
            <a:off x="7873781" y="1479386"/>
            <a:ext cx="1827052" cy="2304120"/>
            <a:chOff x="8922625" y="3320713"/>
            <a:chExt cx="512900" cy="646825"/>
          </a:xfrm>
        </p:grpSpPr>
        <p:sp>
          <p:nvSpPr>
            <p:cNvPr id="610" name="Google Shape;610;p29"/>
            <p:cNvSpPr/>
            <p:nvPr/>
          </p:nvSpPr>
          <p:spPr>
            <a:xfrm>
              <a:off x="8922625" y="3320713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29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612" name="Google Shape;612;p29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3" name="Google Shape;663;p29"/>
          <p:cNvGrpSpPr/>
          <p:nvPr/>
        </p:nvGrpSpPr>
        <p:grpSpPr>
          <a:xfrm>
            <a:off x="6426582" y="36870"/>
            <a:ext cx="1374874" cy="2436434"/>
            <a:chOff x="2225575" y="3305850"/>
            <a:chExt cx="380125" cy="673625"/>
          </a:xfrm>
        </p:grpSpPr>
        <p:sp>
          <p:nvSpPr>
            <p:cNvPr id="664" name="Google Shape;664;p29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5" name="Google Shape;665;p29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666" name="Google Shape;666;p29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5" name="Google Shape;745;p29"/>
          <p:cNvGrpSpPr/>
          <p:nvPr/>
        </p:nvGrpSpPr>
        <p:grpSpPr>
          <a:xfrm>
            <a:off x="5689066" y="1788138"/>
            <a:ext cx="234762" cy="218290"/>
            <a:chOff x="8652775" y="883650"/>
            <a:chExt cx="38125" cy="35450"/>
          </a:xfrm>
        </p:grpSpPr>
        <p:sp>
          <p:nvSpPr>
            <p:cNvPr id="746" name="Google Shape;746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9"/>
          <p:cNvGrpSpPr/>
          <p:nvPr/>
        </p:nvGrpSpPr>
        <p:grpSpPr>
          <a:xfrm>
            <a:off x="6996629" y="2793700"/>
            <a:ext cx="234762" cy="218290"/>
            <a:chOff x="8652775" y="883650"/>
            <a:chExt cx="38125" cy="35450"/>
          </a:xfrm>
        </p:grpSpPr>
        <p:sp>
          <p:nvSpPr>
            <p:cNvPr id="751" name="Google Shape;751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29"/>
          <p:cNvGrpSpPr/>
          <p:nvPr/>
        </p:nvGrpSpPr>
        <p:grpSpPr>
          <a:xfrm>
            <a:off x="3593294" y="36882"/>
            <a:ext cx="1088317" cy="866935"/>
            <a:chOff x="5784050" y="1584700"/>
            <a:chExt cx="294100" cy="234275"/>
          </a:xfrm>
        </p:grpSpPr>
        <p:sp>
          <p:nvSpPr>
            <p:cNvPr id="756" name="Google Shape;756;p29"/>
            <p:cNvSpPr/>
            <p:nvPr/>
          </p:nvSpPr>
          <p:spPr>
            <a:xfrm>
              <a:off x="5784050" y="1584850"/>
              <a:ext cx="294100" cy="233975"/>
            </a:xfrm>
            <a:custGeom>
              <a:rect b="b" l="l" r="r" t="t"/>
              <a:pathLst>
                <a:path extrusionOk="0" h="9359" w="11764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" name="Google Shape;757;p29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758" name="Google Shape;758;p29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rect b="b" l="l" r="r" t="t"/>
                <a:pathLst>
                  <a:path extrusionOk="0" h="2287" w="2299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rect b="b" l="l" r="r" t="t"/>
                <a:pathLst>
                  <a:path extrusionOk="0" h="5526" w="5514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rect b="b" l="l" r="r" t="t"/>
                <a:pathLst>
                  <a:path extrusionOk="0" h="2740" w="4252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4" name="Google Shape;764;p29"/>
          <p:cNvGrpSpPr/>
          <p:nvPr/>
        </p:nvGrpSpPr>
        <p:grpSpPr>
          <a:xfrm>
            <a:off x="849841" y="4161113"/>
            <a:ext cx="744312" cy="221985"/>
            <a:chOff x="8652775" y="883650"/>
            <a:chExt cx="120875" cy="36050"/>
          </a:xfrm>
        </p:grpSpPr>
        <p:sp>
          <p:nvSpPr>
            <p:cNvPr id="765" name="Google Shape;765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29"/>
          <p:cNvSpPr/>
          <p:nvPr/>
        </p:nvSpPr>
        <p:spPr>
          <a:xfrm>
            <a:off x="2337118" y="30485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29"/>
          <p:cNvGrpSpPr/>
          <p:nvPr/>
        </p:nvGrpSpPr>
        <p:grpSpPr>
          <a:xfrm>
            <a:off x="4140791" y="2393763"/>
            <a:ext cx="234762" cy="218290"/>
            <a:chOff x="8652775" y="883650"/>
            <a:chExt cx="38125" cy="35450"/>
          </a:xfrm>
        </p:grpSpPr>
        <p:sp>
          <p:nvSpPr>
            <p:cNvPr id="773" name="Google Shape;773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8"/>
          <p:cNvSpPr/>
          <p:nvPr/>
        </p:nvSpPr>
        <p:spPr>
          <a:xfrm>
            <a:off x="548675" y="1586238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8"/>
          <p:cNvSpPr/>
          <p:nvPr/>
        </p:nvSpPr>
        <p:spPr>
          <a:xfrm>
            <a:off x="3264340" y="1586238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8"/>
          <p:cNvSpPr/>
          <p:nvPr/>
        </p:nvSpPr>
        <p:spPr>
          <a:xfrm>
            <a:off x="5979979" y="1586238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8"/>
          <p:cNvSpPr/>
          <p:nvPr/>
        </p:nvSpPr>
        <p:spPr>
          <a:xfrm>
            <a:off x="548675" y="2987175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8"/>
          <p:cNvSpPr/>
          <p:nvPr/>
        </p:nvSpPr>
        <p:spPr>
          <a:xfrm>
            <a:off x="3264340" y="2987175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8"/>
          <p:cNvSpPr/>
          <p:nvPr/>
        </p:nvSpPr>
        <p:spPr>
          <a:xfrm>
            <a:off x="5979979" y="2987175"/>
            <a:ext cx="26154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8"/>
          <p:cNvSpPr/>
          <p:nvPr/>
        </p:nvSpPr>
        <p:spPr>
          <a:xfrm>
            <a:off x="2600682" y="182239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38"/>
          <p:cNvGrpSpPr/>
          <p:nvPr/>
        </p:nvGrpSpPr>
        <p:grpSpPr>
          <a:xfrm>
            <a:off x="7741591" y="3093699"/>
            <a:ext cx="744312" cy="221985"/>
            <a:chOff x="8652775" y="883650"/>
            <a:chExt cx="120875" cy="36050"/>
          </a:xfrm>
        </p:grpSpPr>
        <p:sp>
          <p:nvSpPr>
            <p:cNvPr id="989" name="Google Shape;989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38"/>
          <p:cNvGrpSpPr/>
          <p:nvPr/>
        </p:nvGrpSpPr>
        <p:grpSpPr>
          <a:xfrm>
            <a:off x="2599193" y="3144181"/>
            <a:ext cx="430885" cy="203666"/>
            <a:chOff x="8703675" y="886625"/>
            <a:chExt cx="69975" cy="33075"/>
          </a:xfrm>
        </p:grpSpPr>
        <p:sp>
          <p:nvSpPr>
            <p:cNvPr id="996" name="Google Shape;996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38"/>
          <p:cNvGrpSpPr/>
          <p:nvPr/>
        </p:nvGrpSpPr>
        <p:grpSpPr>
          <a:xfrm>
            <a:off x="5512466" y="1723070"/>
            <a:ext cx="234762" cy="218290"/>
            <a:chOff x="8652775" y="883650"/>
            <a:chExt cx="38125" cy="35450"/>
          </a:xfrm>
        </p:grpSpPr>
        <p:sp>
          <p:nvSpPr>
            <p:cNvPr id="999" name="Google Shape;999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38"/>
          <p:cNvGrpSpPr/>
          <p:nvPr/>
        </p:nvGrpSpPr>
        <p:grpSpPr>
          <a:xfrm>
            <a:off x="8033493" y="1730381"/>
            <a:ext cx="430885" cy="203666"/>
            <a:chOff x="8703675" y="886625"/>
            <a:chExt cx="69975" cy="33075"/>
          </a:xfrm>
        </p:grpSpPr>
        <p:sp>
          <p:nvSpPr>
            <p:cNvPr id="1004" name="Google Shape;1004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38"/>
          <p:cNvGrpSpPr/>
          <p:nvPr/>
        </p:nvGrpSpPr>
        <p:grpSpPr>
          <a:xfrm>
            <a:off x="5512469" y="3095538"/>
            <a:ext cx="234762" cy="218290"/>
            <a:chOff x="8652775" y="883650"/>
            <a:chExt cx="38125" cy="35450"/>
          </a:xfrm>
        </p:grpSpPr>
        <p:sp>
          <p:nvSpPr>
            <p:cNvPr id="1007" name="Google Shape;1007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38"/>
          <p:cNvSpPr txBox="1"/>
          <p:nvPr>
            <p:ph idx="7" type="title"/>
          </p:nvPr>
        </p:nvSpPr>
        <p:spPr>
          <a:xfrm>
            <a:off x="713250" y="1723075"/>
            <a:ext cx="2316900" cy="9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I. </a:t>
            </a:r>
            <a:r>
              <a:rPr lang="en" sz="2200"/>
              <a:t>Frame &amp; Hull Design</a:t>
            </a:r>
            <a:endParaRPr sz="2200"/>
          </a:p>
        </p:txBody>
      </p:sp>
      <p:sp>
        <p:nvSpPr>
          <p:cNvPr id="1011" name="Google Shape;1011;p38"/>
          <p:cNvSpPr txBox="1"/>
          <p:nvPr>
            <p:ph idx="9" type="title"/>
          </p:nvPr>
        </p:nvSpPr>
        <p:spPr>
          <a:xfrm>
            <a:off x="3570775" y="1694325"/>
            <a:ext cx="2002500" cy="10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II. Propulsion System</a:t>
            </a:r>
            <a:endParaRPr sz="2200"/>
          </a:p>
        </p:txBody>
      </p:sp>
      <p:sp>
        <p:nvSpPr>
          <p:cNvPr id="1012" name="Google Shape;1012;p38"/>
          <p:cNvSpPr txBox="1"/>
          <p:nvPr>
            <p:ph idx="14" type="title"/>
          </p:nvPr>
        </p:nvSpPr>
        <p:spPr>
          <a:xfrm>
            <a:off x="6211575" y="1694325"/>
            <a:ext cx="2077500" cy="10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III. Navigation &amp; Control System</a:t>
            </a:r>
            <a:endParaRPr sz="2200"/>
          </a:p>
        </p:txBody>
      </p:sp>
      <p:sp>
        <p:nvSpPr>
          <p:cNvPr id="1013" name="Google Shape;1013;p38"/>
          <p:cNvSpPr txBox="1"/>
          <p:nvPr>
            <p:ph type="title"/>
          </p:nvPr>
        </p:nvSpPr>
        <p:spPr>
          <a:xfrm>
            <a:off x="713250" y="376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MAIN COMPONENTS</a:t>
            </a:r>
            <a:endParaRPr/>
          </a:p>
        </p:txBody>
      </p:sp>
      <p:sp>
        <p:nvSpPr>
          <p:cNvPr id="1014" name="Google Shape;1014;p38"/>
          <p:cNvSpPr txBox="1"/>
          <p:nvPr>
            <p:ph idx="2" type="title"/>
          </p:nvPr>
        </p:nvSpPr>
        <p:spPr>
          <a:xfrm>
            <a:off x="780125" y="3108125"/>
            <a:ext cx="2077500" cy="9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IV. Data Collection</a:t>
            </a:r>
            <a:endParaRPr sz="2200"/>
          </a:p>
        </p:txBody>
      </p:sp>
      <p:sp>
        <p:nvSpPr>
          <p:cNvPr id="1015" name="Google Shape;1015;p38"/>
          <p:cNvSpPr txBox="1"/>
          <p:nvPr>
            <p:ph idx="3" type="title"/>
          </p:nvPr>
        </p:nvSpPr>
        <p:spPr>
          <a:xfrm>
            <a:off x="3570775" y="3108125"/>
            <a:ext cx="2176500" cy="9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V. Data Transmission</a:t>
            </a:r>
            <a:endParaRPr sz="2200"/>
          </a:p>
        </p:txBody>
      </p:sp>
      <p:sp>
        <p:nvSpPr>
          <p:cNvPr id="1016" name="Google Shape;1016;p38"/>
          <p:cNvSpPr txBox="1"/>
          <p:nvPr>
            <p:ph idx="5" type="title"/>
          </p:nvPr>
        </p:nvSpPr>
        <p:spPr>
          <a:xfrm>
            <a:off x="6287925" y="3108125"/>
            <a:ext cx="2002500" cy="9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VI. Power Management</a:t>
            </a:r>
            <a:endParaRPr sz="2200"/>
          </a:p>
        </p:txBody>
      </p:sp>
      <p:grpSp>
        <p:nvGrpSpPr>
          <p:cNvPr id="1017" name="Google Shape;1017;p38"/>
          <p:cNvGrpSpPr/>
          <p:nvPr/>
        </p:nvGrpSpPr>
        <p:grpSpPr>
          <a:xfrm rot="751769">
            <a:off x="8078370" y="35729"/>
            <a:ext cx="1088326" cy="866942"/>
            <a:chOff x="5784050" y="1584700"/>
            <a:chExt cx="294100" cy="234275"/>
          </a:xfrm>
        </p:grpSpPr>
        <p:sp>
          <p:nvSpPr>
            <p:cNvPr id="1018" name="Google Shape;1018;p38"/>
            <p:cNvSpPr/>
            <p:nvPr/>
          </p:nvSpPr>
          <p:spPr>
            <a:xfrm>
              <a:off x="5784050" y="1584850"/>
              <a:ext cx="294100" cy="233975"/>
            </a:xfrm>
            <a:custGeom>
              <a:rect b="b" l="l" r="r" t="t"/>
              <a:pathLst>
                <a:path extrusionOk="0" h="9359" w="11764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9" name="Google Shape;1019;p38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1020" name="Google Shape;1020;p38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rect b="b" l="l" r="r" t="t"/>
                <a:pathLst>
                  <a:path extrusionOk="0" h="2287" w="2299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rect b="b" l="l" r="r" t="t"/>
                <a:pathLst>
                  <a:path extrusionOk="0" h="5526" w="5514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rect b="b" l="l" r="r" t="t"/>
                <a:pathLst>
                  <a:path extrusionOk="0" h="2740" w="4252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6" name="Google Shape;1026;p38"/>
          <p:cNvGrpSpPr/>
          <p:nvPr/>
        </p:nvGrpSpPr>
        <p:grpSpPr>
          <a:xfrm rot="-974363">
            <a:off x="-39842" y="180861"/>
            <a:ext cx="752067" cy="1129228"/>
            <a:chOff x="6630575" y="1482600"/>
            <a:chExt cx="292025" cy="438475"/>
          </a:xfrm>
        </p:grpSpPr>
        <p:sp>
          <p:nvSpPr>
            <p:cNvPr id="1027" name="Google Shape;1027;p38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" name="Google Shape;1028;p38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029" name="Google Shape;1029;p38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9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lang="en"/>
              <a:t>Frame &amp; Hull Design</a:t>
            </a:r>
            <a:endParaRPr/>
          </a:p>
        </p:txBody>
      </p:sp>
      <p:sp>
        <p:nvSpPr>
          <p:cNvPr id="1053" name="Google Shape;1053;p39"/>
          <p:cNvSpPr txBox="1"/>
          <p:nvPr>
            <p:ph idx="2" type="title"/>
          </p:nvPr>
        </p:nvSpPr>
        <p:spPr>
          <a:xfrm>
            <a:off x="23632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1. Structural Frame: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54" name="Google Shape;1054;p39"/>
          <p:cNvSpPr txBox="1"/>
          <p:nvPr>
            <p:ph idx="1" type="subTitle"/>
          </p:nvPr>
        </p:nvSpPr>
        <p:spPr>
          <a:xfrm>
            <a:off x="23632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structural frame of a humanoid robot typically provides support and stability to the overall robot’s body.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is usually made of lightweight and rigid materials such as aluminum, carbon fiber composites, or high-strength plastics.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frame is designed to withstand the loads and forces generated during movements and interactions.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5" name="Google Shape;1055;p39"/>
          <p:cNvSpPr txBox="1"/>
          <p:nvPr>
            <p:ph idx="2" type="title"/>
          </p:nvPr>
        </p:nvSpPr>
        <p:spPr>
          <a:xfrm>
            <a:off x="454107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2</a:t>
            </a:r>
            <a:r>
              <a:rPr lang="en">
                <a:solidFill>
                  <a:srgbClr val="212121"/>
                </a:solidFill>
              </a:rPr>
              <a:t>. Joints &amp; Actuators: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56" name="Google Shape;1056;p39"/>
          <p:cNvSpPr txBox="1"/>
          <p:nvPr>
            <p:ph idx="1" type="subTitle"/>
          </p:nvPr>
        </p:nvSpPr>
        <p:spPr>
          <a:xfrm>
            <a:off x="454107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Humanoid robots have multiple joints, allowing them to achieve a range of movements and postures similar to humans.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Joints are usually actuated by motors, hydraulic systems, or pneumatic systems to provide the necessary force and flexibility.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7" name="Google Shape;10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75" y="836325"/>
            <a:ext cx="1523000" cy="171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838" y="836320"/>
            <a:ext cx="2556282" cy="17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0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lang="en"/>
              <a:t>Frame &amp; Hull Design</a:t>
            </a:r>
            <a:endParaRPr/>
          </a:p>
        </p:txBody>
      </p:sp>
      <p:sp>
        <p:nvSpPr>
          <p:cNvPr id="1064" name="Google Shape;1064;p40"/>
          <p:cNvSpPr txBox="1"/>
          <p:nvPr>
            <p:ph idx="2" type="title"/>
          </p:nvPr>
        </p:nvSpPr>
        <p:spPr>
          <a:xfrm>
            <a:off x="23632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3</a:t>
            </a:r>
            <a:r>
              <a:rPr lang="en">
                <a:solidFill>
                  <a:srgbClr val="212121"/>
                </a:solidFill>
              </a:rPr>
              <a:t>. Sensory Integration: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65" name="Google Shape;1065;p40"/>
          <p:cNvSpPr txBox="1"/>
          <p:nvPr>
            <p:ph idx="1" type="subTitle"/>
          </p:nvPr>
        </p:nvSpPr>
        <p:spPr>
          <a:xfrm>
            <a:off x="23632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Humanoid robots incorporate various sensors throughout their body to perceive and interact with their environment.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sensors can include cameras, depth sensors, touch sensors, force sensors, accelerometers, and gyroscopes.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design of the frame and hull takes into account the optimal placement of sensors to enable effective perception and feedback.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6" name="Google Shape;1066;p40"/>
          <p:cNvSpPr txBox="1"/>
          <p:nvPr>
            <p:ph idx="2" type="title"/>
          </p:nvPr>
        </p:nvSpPr>
        <p:spPr>
          <a:xfrm>
            <a:off x="4541075" y="2412400"/>
            <a:ext cx="40974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4</a:t>
            </a:r>
            <a:r>
              <a:rPr lang="en">
                <a:solidFill>
                  <a:srgbClr val="212121"/>
                </a:solidFill>
              </a:rPr>
              <a:t>. Ergonomics &amp; Anthromorphism: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67" name="Google Shape;1067;p40"/>
          <p:cNvSpPr txBox="1"/>
          <p:nvPr>
            <p:ph idx="1" type="subTitle"/>
          </p:nvPr>
        </p:nvSpPr>
        <p:spPr>
          <a:xfrm>
            <a:off x="4541075" y="2901650"/>
            <a:ext cx="43284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Humanoid robots strive to mimic human form and movement, which involves considering anthromorphic proportions and ergonomics in their design.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frame and hull are designed to resemble human body segments, with considerations for limb length, joint placement, and range of motion.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8" name="Google Shape;10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92" y="836325"/>
            <a:ext cx="2423947" cy="17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951" y="738901"/>
            <a:ext cx="1474157" cy="1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1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	Propulsion System</a:t>
            </a:r>
            <a:endParaRPr/>
          </a:p>
        </p:txBody>
      </p:sp>
      <p:sp>
        <p:nvSpPr>
          <p:cNvPr id="1075" name="Google Shape;1075;p41"/>
          <p:cNvSpPr txBox="1"/>
          <p:nvPr>
            <p:ph idx="2" type="title"/>
          </p:nvPr>
        </p:nvSpPr>
        <p:spPr>
          <a:xfrm>
            <a:off x="23632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1. Electric Motors: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76" name="Google Shape;1076;p41"/>
          <p:cNvSpPr txBox="1"/>
          <p:nvPr>
            <p:ph idx="1" type="subTitle"/>
          </p:nvPr>
        </p:nvSpPr>
        <p:spPr>
          <a:xfrm>
            <a:off x="23632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Electric motors, such as brushed DC motors or brushless motors, are commonly used.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 provide rotational motion and actuation for the robo’s joints, enabling it to walk, </a:t>
            </a:r>
            <a:r>
              <a:rPr lang="en">
                <a:solidFill>
                  <a:schemeClr val="dk1"/>
                </a:solidFill>
              </a:rPr>
              <a:t>grasp objects, and perform various movements.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7" name="Google Shape;1077;p41"/>
          <p:cNvSpPr txBox="1"/>
          <p:nvPr>
            <p:ph idx="2" type="title"/>
          </p:nvPr>
        </p:nvSpPr>
        <p:spPr>
          <a:xfrm>
            <a:off x="454107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2. Hydraulic Systems: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78" name="Google Shape;1078;p41"/>
          <p:cNvSpPr txBox="1"/>
          <p:nvPr>
            <p:ph idx="1" type="subTitle"/>
          </p:nvPr>
        </p:nvSpPr>
        <p:spPr>
          <a:xfrm>
            <a:off x="454107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Hydraulic actuators offer high power and force </a:t>
            </a:r>
            <a:r>
              <a:rPr lang="en">
                <a:solidFill>
                  <a:schemeClr val="dk1"/>
                </a:solidFill>
              </a:rPr>
              <a:t>capabilities</a:t>
            </a:r>
            <a:r>
              <a:rPr lang="en">
                <a:solidFill>
                  <a:schemeClr val="dk1"/>
                </a:solidFill>
              </a:rPr>
              <a:t>, allowing for precise and dynamic movements.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Often used in robots designed for heavy lifting or demanding tasks.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9" name="Google Shape;10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88" y="738900"/>
            <a:ext cx="1644768" cy="18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838" y="738898"/>
            <a:ext cx="1819575" cy="18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2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	Propulsion System</a:t>
            </a:r>
            <a:endParaRPr/>
          </a:p>
        </p:txBody>
      </p:sp>
      <p:sp>
        <p:nvSpPr>
          <p:cNvPr id="1086" name="Google Shape;1086;p42"/>
          <p:cNvSpPr txBox="1"/>
          <p:nvPr>
            <p:ph idx="2" type="title"/>
          </p:nvPr>
        </p:nvSpPr>
        <p:spPr>
          <a:xfrm>
            <a:off x="23632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3</a:t>
            </a:r>
            <a:r>
              <a:rPr lang="en">
                <a:solidFill>
                  <a:srgbClr val="212121"/>
                </a:solidFill>
              </a:rPr>
              <a:t>. Pneumatic Systems: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87" name="Google Shape;1087;p42"/>
          <p:cNvSpPr txBox="1"/>
          <p:nvPr>
            <p:ph idx="1" type="subTitle"/>
          </p:nvPr>
        </p:nvSpPr>
        <p:spPr>
          <a:xfrm>
            <a:off x="23632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Pneumatic systems, which use compressed air or gas, can provide fast and responsive actuation for humanoid robots.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Pneumatic muscles, also known as artificial muscles can mimic human muscle movements and offer compliance and flexibility.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42"/>
          <p:cNvSpPr txBox="1"/>
          <p:nvPr>
            <p:ph idx="2" type="title"/>
          </p:nvPr>
        </p:nvSpPr>
        <p:spPr>
          <a:xfrm>
            <a:off x="454107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4. Series Elastic Actuators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89" name="Google Shape;1089;p42"/>
          <p:cNvSpPr txBox="1"/>
          <p:nvPr>
            <p:ph idx="1" type="subTitle"/>
          </p:nvPr>
        </p:nvSpPr>
        <p:spPr>
          <a:xfrm>
            <a:off x="454107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Series elastic actuators incorporate elastic elements between the motor and the joint to provide compliant and force-controlled movement.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offer advantages such as impact absorption, force sensing, and energy efficiency, making them suitable for human-like locomotion and interaction.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0" name="Google Shape;10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59" y="738900"/>
            <a:ext cx="3057824" cy="1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00" y="738901"/>
            <a:ext cx="2962257" cy="17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3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	Propulsion System</a:t>
            </a:r>
            <a:endParaRPr/>
          </a:p>
        </p:txBody>
      </p:sp>
      <p:sp>
        <p:nvSpPr>
          <p:cNvPr id="1097" name="Google Shape;1097;p43"/>
          <p:cNvSpPr txBox="1"/>
          <p:nvPr>
            <p:ph idx="2" type="title"/>
          </p:nvPr>
        </p:nvSpPr>
        <p:spPr>
          <a:xfrm>
            <a:off x="23632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5</a:t>
            </a:r>
            <a:r>
              <a:rPr lang="en">
                <a:solidFill>
                  <a:srgbClr val="212121"/>
                </a:solidFill>
              </a:rPr>
              <a:t>. Tendon Drive Systems: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098" name="Google Shape;1098;p43"/>
          <p:cNvSpPr txBox="1"/>
          <p:nvPr>
            <p:ph idx="1" type="subTitle"/>
          </p:nvPr>
        </p:nvSpPr>
        <p:spPr>
          <a:xfrm>
            <a:off x="23632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systems utilize cables or tendons connected to the robot’s joints and driven by motors or actuators located elsewhere in the robot’s body.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arrangement allows for lighter limbs and centralized actuation, providing flexibility and dexterity in movements.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9" name="Google Shape;1099;p43"/>
          <p:cNvSpPr txBox="1"/>
          <p:nvPr>
            <p:ph idx="2" type="title"/>
          </p:nvPr>
        </p:nvSpPr>
        <p:spPr>
          <a:xfrm>
            <a:off x="4541075" y="2412400"/>
            <a:ext cx="3822900" cy="7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6</a:t>
            </a:r>
            <a:r>
              <a:rPr lang="en">
                <a:solidFill>
                  <a:srgbClr val="212121"/>
                </a:solidFill>
              </a:rPr>
              <a:t>. Wheeled/Legged Locomotion: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00" name="Google Shape;1100;p43"/>
          <p:cNvSpPr txBox="1"/>
          <p:nvPr>
            <p:ph idx="1" type="subTitle"/>
          </p:nvPr>
        </p:nvSpPr>
        <p:spPr>
          <a:xfrm>
            <a:off x="4541075" y="2901650"/>
            <a:ext cx="40251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Wheeled systems, often combined with stabilizing mechanisms, allow for efficient movement on flat surfaces.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Legged systems, resembling human or animal legs, enable the robot to traverse diverse terrains and navigate obstacles.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1" name="Google Shape;11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25" y="738900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314" y="738900"/>
            <a:ext cx="2290433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	Propulsion System</a:t>
            </a:r>
            <a:endParaRPr/>
          </a:p>
        </p:txBody>
      </p:sp>
      <p:sp>
        <p:nvSpPr>
          <p:cNvPr id="1108" name="Google Shape;1108;p44"/>
          <p:cNvSpPr txBox="1"/>
          <p:nvPr>
            <p:ph idx="2" type="title"/>
          </p:nvPr>
        </p:nvSpPr>
        <p:spPr>
          <a:xfrm>
            <a:off x="424125" y="910075"/>
            <a:ext cx="3521100" cy="10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7</a:t>
            </a:r>
            <a:r>
              <a:rPr lang="en">
                <a:solidFill>
                  <a:srgbClr val="212121"/>
                </a:solidFill>
              </a:rPr>
              <a:t>. Hybrid: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09" name="Google Shape;1109;p44"/>
          <p:cNvSpPr txBox="1"/>
          <p:nvPr>
            <p:ph idx="1" type="subTitle"/>
          </p:nvPr>
        </p:nvSpPr>
        <p:spPr>
          <a:xfrm>
            <a:off x="424125" y="1613984"/>
            <a:ext cx="3707400" cy="30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Many humanoid robots combine multiple propulsion systems to achieve versatile and adaptive locomotion.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humanoid robot may use electric motors for join actuation and incorporate wheels or legs for mobility in different situations.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0" name="Google Shape;11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50" y="1029413"/>
            <a:ext cx="4707675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5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	</a:t>
            </a:r>
            <a:r>
              <a:rPr lang="en" u="sng"/>
              <a:t>Navigation</a:t>
            </a:r>
            <a:r>
              <a:rPr lang="en"/>
              <a:t> System</a:t>
            </a:r>
            <a:endParaRPr/>
          </a:p>
        </p:txBody>
      </p:sp>
      <p:sp>
        <p:nvSpPr>
          <p:cNvPr id="1116" name="Google Shape;1116;p45"/>
          <p:cNvSpPr txBox="1"/>
          <p:nvPr>
            <p:ph idx="2" type="title"/>
          </p:nvPr>
        </p:nvSpPr>
        <p:spPr>
          <a:xfrm>
            <a:off x="496350" y="2267925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1</a:t>
            </a:r>
            <a:r>
              <a:rPr lang="en">
                <a:solidFill>
                  <a:srgbClr val="212121"/>
                </a:solidFill>
              </a:rPr>
              <a:t>. Sensors: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17" name="Google Shape;1117;p45"/>
          <p:cNvSpPr txBox="1"/>
          <p:nvPr>
            <p:ph idx="1" type="subTitle"/>
          </p:nvPr>
        </p:nvSpPr>
        <p:spPr>
          <a:xfrm>
            <a:off x="496350" y="2863582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Utilized various sensors for environmental perception, including cameras, depth sensors (such a LiDAR or depth cameras), IMUs and proximity sensors.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sensors provide information about the robot’s position, orientation, distance to object, and obstacle detection.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8" name="Google Shape;1118;p45"/>
          <p:cNvSpPr txBox="1"/>
          <p:nvPr>
            <p:ph idx="2" type="title"/>
          </p:nvPr>
        </p:nvSpPr>
        <p:spPr>
          <a:xfrm>
            <a:off x="5213500" y="2267925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2</a:t>
            </a:r>
            <a:r>
              <a:rPr lang="en">
                <a:solidFill>
                  <a:srgbClr val="212121"/>
                </a:solidFill>
              </a:rPr>
              <a:t>. SLAM: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19" name="Google Shape;1119;p45"/>
          <p:cNvSpPr txBox="1"/>
          <p:nvPr>
            <p:ph idx="1" type="subTitle"/>
          </p:nvPr>
        </p:nvSpPr>
        <p:spPr>
          <a:xfrm>
            <a:off x="5213500" y="2863582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Simultaneous Localization and Mapping (SLAM) algorithms are commonly employed to create a map of the environment while localizing the robot within it.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SLAM algorithms integrate sensor data to estimate the robot’s position and create a representation of the surroundings.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0" name="Google Shape;11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00" y="738900"/>
            <a:ext cx="1889301" cy="16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188" y="738899"/>
            <a:ext cx="2689725" cy="16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6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	</a:t>
            </a:r>
            <a:r>
              <a:rPr lang="en" u="sng"/>
              <a:t>Navigation</a:t>
            </a:r>
            <a:r>
              <a:rPr lang="en"/>
              <a:t> System</a:t>
            </a:r>
            <a:endParaRPr/>
          </a:p>
        </p:txBody>
      </p:sp>
      <p:sp>
        <p:nvSpPr>
          <p:cNvPr id="1127" name="Google Shape;1127;p46"/>
          <p:cNvSpPr txBox="1"/>
          <p:nvPr>
            <p:ph idx="2" type="title"/>
          </p:nvPr>
        </p:nvSpPr>
        <p:spPr>
          <a:xfrm>
            <a:off x="467450" y="2412400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3</a:t>
            </a:r>
            <a:r>
              <a:rPr lang="en">
                <a:solidFill>
                  <a:srgbClr val="212121"/>
                </a:solidFill>
              </a:rPr>
              <a:t>. Path Planning: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28" name="Google Shape;1128;p46"/>
          <p:cNvSpPr txBox="1"/>
          <p:nvPr>
            <p:ph idx="1" type="subTitle"/>
          </p:nvPr>
        </p:nvSpPr>
        <p:spPr>
          <a:xfrm>
            <a:off x="467450" y="3008057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Path planning algorithms determine the optimal path for the humanoid robot to navigate from its current position to a desired location while avoiding obstacles.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algorithms take into account the robot’s kinematics, the map of the environment, and any constraints on movement.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9" name="Google Shape;1129;p46"/>
          <p:cNvSpPr txBox="1"/>
          <p:nvPr>
            <p:ph idx="2" type="title"/>
          </p:nvPr>
        </p:nvSpPr>
        <p:spPr>
          <a:xfrm>
            <a:off x="5184600" y="2412400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4</a:t>
            </a:r>
            <a:r>
              <a:rPr lang="en">
                <a:solidFill>
                  <a:srgbClr val="212121"/>
                </a:solidFill>
              </a:rPr>
              <a:t>. Obstacle Avoidance: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30" name="Google Shape;1130;p46"/>
          <p:cNvSpPr txBox="1"/>
          <p:nvPr>
            <p:ph idx="1" type="subTitle"/>
          </p:nvPr>
        </p:nvSpPr>
        <p:spPr>
          <a:xfrm>
            <a:off x="5184600" y="3008057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Humanoid robots incorporate obstacle avoidance algorithms that use sensor data to detect and avoid obstacles in real-time.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algorithms adjust the robot’s trajectory or generate alternative paths to avoid collisions.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1" name="Google Shape;11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87" y="738899"/>
            <a:ext cx="1937825" cy="1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88" y="815587"/>
            <a:ext cx="2751926" cy="17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7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	</a:t>
            </a:r>
            <a:r>
              <a:rPr lang="en" u="sng"/>
              <a:t>Navigation</a:t>
            </a:r>
            <a:r>
              <a:rPr lang="en"/>
              <a:t> System</a:t>
            </a:r>
            <a:endParaRPr/>
          </a:p>
        </p:txBody>
      </p:sp>
      <p:sp>
        <p:nvSpPr>
          <p:cNvPr id="1138" name="Google Shape;1138;p47"/>
          <p:cNvSpPr txBox="1"/>
          <p:nvPr>
            <p:ph idx="2" type="title"/>
          </p:nvPr>
        </p:nvSpPr>
        <p:spPr>
          <a:xfrm>
            <a:off x="453000" y="1141200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5</a:t>
            </a:r>
            <a:r>
              <a:rPr lang="en">
                <a:solidFill>
                  <a:srgbClr val="212121"/>
                </a:solidFill>
              </a:rPr>
              <a:t>. Human-Robot Interaction: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39" name="Google Shape;1139;p47"/>
          <p:cNvSpPr txBox="1"/>
          <p:nvPr>
            <p:ph idx="1" type="subTitle"/>
          </p:nvPr>
        </p:nvSpPr>
        <p:spPr>
          <a:xfrm>
            <a:off x="453000" y="1736857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May have features that enable interaction with </a:t>
            </a:r>
            <a:r>
              <a:rPr lang="en">
                <a:solidFill>
                  <a:schemeClr val="dk1"/>
                </a:solidFill>
              </a:rPr>
              <a:t>humans</a:t>
            </a:r>
            <a:r>
              <a:rPr lang="en">
                <a:solidFill>
                  <a:schemeClr val="dk1"/>
                </a:solidFill>
              </a:rPr>
              <a:t> during navigation.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include recognizing and following human gestures or commands, as well as predicting human movement for safe and coordinated navigation.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0" name="Google Shape;11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650" y="1376500"/>
            <a:ext cx="4664349" cy="239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0"/>
          <p:cNvSpPr/>
          <p:nvPr/>
        </p:nvSpPr>
        <p:spPr>
          <a:xfrm>
            <a:off x="551775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>
            <a:off x="3264300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0"/>
          <p:cNvSpPr/>
          <p:nvPr/>
        </p:nvSpPr>
        <p:spPr>
          <a:xfrm>
            <a:off x="5976825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0"/>
          <p:cNvSpPr/>
          <p:nvPr/>
        </p:nvSpPr>
        <p:spPr>
          <a:xfrm>
            <a:off x="551775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0"/>
          <p:cNvSpPr/>
          <p:nvPr/>
        </p:nvSpPr>
        <p:spPr>
          <a:xfrm>
            <a:off x="3264300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0"/>
          <p:cNvSpPr/>
          <p:nvPr/>
        </p:nvSpPr>
        <p:spPr>
          <a:xfrm>
            <a:off x="5976825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7" name="Google Shape;787;p30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8" name="Google Shape;788;p30"/>
          <p:cNvSpPr txBox="1"/>
          <p:nvPr>
            <p:ph idx="3" type="title"/>
          </p:nvPr>
        </p:nvSpPr>
        <p:spPr>
          <a:xfrm>
            <a:off x="3369325" y="1728226"/>
            <a:ext cx="2405400" cy="9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&amp; Applications</a:t>
            </a:r>
            <a:endParaRPr/>
          </a:p>
        </p:txBody>
      </p:sp>
      <p:sp>
        <p:nvSpPr>
          <p:cNvPr id="789" name="Google Shape;789;p30"/>
          <p:cNvSpPr txBox="1"/>
          <p:nvPr>
            <p:ph idx="5" type="title"/>
          </p:nvPr>
        </p:nvSpPr>
        <p:spPr>
          <a:xfrm>
            <a:off x="656800" y="3454050"/>
            <a:ext cx="2405400" cy="9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Own</a:t>
            </a:r>
            <a:endParaRPr/>
          </a:p>
        </p:txBody>
      </p:sp>
      <p:sp>
        <p:nvSpPr>
          <p:cNvPr id="790" name="Google Shape;790;p30"/>
          <p:cNvSpPr txBox="1"/>
          <p:nvPr>
            <p:ph idx="7" type="title"/>
          </p:nvPr>
        </p:nvSpPr>
        <p:spPr>
          <a:xfrm>
            <a:off x="3369300" y="3454050"/>
            <a:ext cx="2405400" cy="9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Malaysia Market</a:t>
            </a:r>
            <a:endParaRPr/>
          </a:p>
        </p:txBody>
      </p:sp>
      <p:sp>
        <p:nvSpPr>
          <p:cNvPr id="791" name="Google Shape;791;p30"/>
          <p:cNvSpPr txBox="1"/>
          <p:nvPr>
            <p:ph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2" name="Google Shape;792;p30"/>
          <p:cNvSpPr txBox="1"/>
          <p:nvPr>
            <p:ph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3" name="Google Shape;793;p30"/>
          <p:cNvSpPr txBox="1"/>
          <p:nvPr>
            <p:ph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4" name="Google Shape;794;p30"/>
          <p:cNvSpPr txBox="1"/>
          <p:nvPr>
            <p:ph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95" name="Google Shape;795;p30"/>
          <p:cNvSpPr txBox="1"/>
          <p:nvPr>
            <p:ph idx="16" type="title"/>
          </p:nvPr>
        </p:nvSpPr>
        <p:spPr>
          <a:xfrm>
            <a:off x="6081850" y="1728233"/>
            <a:ext cx="2405400" cy="9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796" name="Google Shape;796;p30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97" name="Google Shape;797;p30"/>
          <p:cNvSpPr txBox="1"/>
          <p:nvPr>
            <p:ph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8" name="Google Shape;798;p30"/>
          <p:cNvSpPr txBox="1"/>
          <p:nvPr>
            <p:ph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799" name="Google Shape;799;p30"/>
          <p:cNvGrpSpPr/>
          <p:nvPr/>
        </p:nvGrpSpPr>
        <p:grpSpPr>
          <a:xfrm>
            <a:off x="721016" y="1472140"/>
            <a:ext cx="744312" cy="221985"/>
            <a:chOff x="8652775" y="883650"/>
            <a:chExt cx="120875" cy="36050"/>
          </a:xfrm>
        </p:grpSpPr>
        <p:sp>
          <p:nvSpPr>
            <p:cNvPr id="800" name="Google Shape;800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30"/>
          <p:cNvGrpSpPr/>
          <p:nvPr/>
        </p:nvGrpSpPr>
        <p:grpSpPr>
          <a:xfrm>
            <a:off x="3442429" y="1472140"/>
            <a:ext cx="234762" cy="218290"/>
            <a:chOff x="8652775" y="883650"/>
            <a:chExt cx="38125" cy="35450"/>
          </a:xfrm>
        </p:grpSpPr>
        <p:sp>
          <p:nvSpPr>
            <p:cNvPr id="807" name="Google Shape;807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30"/>
          <p:cNvSpPr/>
          <p:nvPr/>
        </p:nvSpPr>
        <p:spPr>
          <a:xfrm>
            <a:off x="6182818" y="154458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30"/>
          <p:cNvGrpSpPr/>
          <p:nvPr/>
        </p:nvGrpSpPr>
        <p:grpSpPr>
          <a:xfrm>
            <a:off x="721016" y="3219325"/>
            <a:ext cx="234762" cy="218290"/>
            <a:chOff x="8652775" y="883650"/>
            <a:chExt cx="38125" cy="35450"/>
          </a:xfrm>
        </p:grpSpPr>
        <p:sp>
          <p:nvSpPr>
            <p:cNvPr id="813" name="Google Shape;813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3475643" y="3226644"/>
            <a:ext cx="430885" cy="203666"/>
            <a:chOff x="8703675" y="886625"/>
            <a:chExt cx="69975" cy="33075"/>
          </a:xfrm>
        </p:grpSpPr>
        <p:sp>
          <p:nvSpPr>
            <p:cNvPr id="817" name="Google Shape;817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182816" y="3208315"/>
            <a:ext cx="744312" cy="221985"/>
            <a:chOff x="8652775" y="883650"/>
            <a:chExt cx="120875" cy="36050"/>
          </a:xfrm>
        </p:grpSpPr>
        <p:sp>
          <p:nvSpPr>
            <p:cNvPr id="820" name="Google Shape;820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30"/>
          <p:cNvGrpSpPr/>
          <p:nvPr/>
        </p:nvGrpSpPr>
        <p:grpSpPr>
          <a:xfrm rot="-1110522">
            <a:off x="6629268" y="494867"/>
            <a:ext cx="1055995" cy="905507"/>
            <a:chOff x="4041575" y="1574875"/>
            <a:chExt cx="296475" cy="254225"/>
          </a:xfrm>
        </p:grpSpPr>
        <p:sp>
          <p:nvSpPr>
            <p:cNvPr id="827" name="Google Shape;827;p30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8" name="Google Shape;828;p30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29" name="Google Shape;829;p30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9" name="Google Shape;839;p30"/>
          <p:cNvGrpSpPr/>
          <p:nvPr/>
        </p:nvGrpSpPr>
        <p:grpSpPr>
          <a:xfrm rot="398693">
            <a:off x="5048010" y="151420"/>
            <a:ext cx="1088305" cy="866925"/>
            <a:chOff x="5784050" y="1584700"/>
            <a:chExt cx="294100" cy="234275"/>
          </a:xfrm>
        </p:grpSpPr>
        <p:sp>
          <p:nvSpPr>
            <p:cNvPr id="840" name="Google Shape;840;p30"/>
            <p:cNvSpPr/>
            <p:nvPr/>
          </p:nvSpPr>
          <p:spPr>
            <a:xfrm>
              <a:off x="5784050" y="1584850"/>
              <a:ext cx="294100" cy="233975"/>
            </a:xfrm>
            <a:custGeom>
              <a:rect b="b" l="l" r="r" t="t"/>
              <a:pathLst>
                <a:path extrusionOk="0" h="9359" w="11764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1" name="Google Shape;841;p30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842" name="Google Shape;842;p30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rect b="b" l="l" r="r" t="t"/>
                <a:pathLst>
                  <a:path extrusionOk="0" h="2287" w="2299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rect b="b" l="l" r="r" t="t"/>
                <a:pathLst>
                  <a:path extrusionOk="0" h="5526" w="5514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rect b="b" l="l" r="r" t="t"/>
                <a:pathLst>
                  <a:path extrusionOk="0" h="2740" w="4252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8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	</a:t>
            </a:r>
            <a:r>
              <a:rPr lang="en" u="sng"/>
              <a:t>Control</a:t>
            </a:r>
            <a:r>
              <a:rPr lang="en"/>
              <a:t> System</a:t>
            </a:r>
            <a:endParaRPr/>
          </a:p>
        </p:txBody>
      </p:sp>
      <p:sp>
        <p:nvSpPr>
          <p:cNvPr id="1146" name="Google Shape;1146;p48"/>
          <p:cNvSpPr txBox="1"/>
          <p:nvPr>
            <p:ph idx="2" type="title"/>
          </p:nvPr>
        </p:nvSpPr>
        <p:spPr>
          <a:xfrm>
            <a:off x="359725" y="1300100"/>
            <a:ext cx="43428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1</a:t>
            </a:r>
            <a:r>
              <a:rPr lang="en">
                <a:solidFill>
                  <a:srgbClr val="212121"/>
                </a:solidFill>
              </a:rPr>
              <a:t>. Centralized or Distributed Control: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47" name="Google Shape;1147;p48"/>
          <p:cNvSpPr txBox="1"/>
          <p:nvPr>
            <p:ph idx="1" type="subTitle"/>
          </p:nvPr>
        </p:nvSpPr>
        <p:spPr>
          <a:xfrm>
            <a:off x="359725" y="1895757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May have centralized or distributed control architectures.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centralized control, a central processing unit coordinates the robot’s actions.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distributed control, individual joints or subsystems have their own control units, which communicate and coordinate with each other.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8" name="Google Shape;1148;p48"/>
          <p:cNvSpPr txBox="1"/>
          <p:nvPr>
            <p:ph idx="2" type="title"/>
          </p:nvPr>
        </p:nvSpPr>
        <p:spPr>
          <a:xfrm>
            <a:off x="5076875" y="1300100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2</a:t>
            </a:r>
            <a:r>
              <a:rPr lang="en">
                <a:solidFill>
                  <a:srgbClr val="212121"/>
                </a:solidFill>
              </a:rPr>
              <a:t>. Motion Control: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49" name="Google Shape;1149;p48"/>
          <p:cNvSpPr txBox="1"/>
          <p:nvPr>
            <p:ph idx="1" type="subTitle"/>
          </p:nvPr>
        </p:nvSpPr>
        <p:spPr>
          <a:xfrm>
            <a:off x="5076875" y="1895757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Generate control signals to actuate the robot’s joints and achieve desired movements.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algorithms can include position control, torque control, or impedance control, depending on the specific requirements and objectives.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9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	</a:t>
            </a:r>
            <a:r>
              <a:rPr lang="en" u="sng"/>
              <a:t>Control</a:t>
            </a:r>
            <a:r>
              <a:rPr lang="en"/>
              <a:t> System</a:t>
            </a:r>
            <a:endParaRPr/>
          </a:p>
        </p:txBody>
      </p:sp>
      <p:sp>
        <p:nvSpPr>
          <p:cNvPr id="1155" name="Google Shape;1155;p49"/>
          <p:cNvSpPr txBox="1"/>
          <p:nvPr>
            <p:ph idx="2" type="title"/>
          </p:nvPr>
        </p:nvSpPr>
        <p:spPr>
          <a:xfrm>
            <a:off x="481900" y="968325"/>
            <a:ext cx="38517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3. Stability and Balance Control: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56" name="Google Shape;1156;p49"/>
          <p:cNvSpPr txBox="1"/>
          <p:nvPr>
            <p:ph idx="1" type="subTitle"/>
          </p:nvPr>
        </p:nvSpPr>
        <p:spPr>
          <a:xfrm>
            <a:off x="481900" y="1563982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Control algorithms, often utilizing feedback from sensors, adjust joint movements and torques to maintain stability during standing, walking, or performing dynamic movements.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7" name="Google Shape;1157;p49"/>
          <p:cNvSpPr txBox="1"/>
          <p:nvPr>
            <p:ph idx="2" type="title"/>
          </p:nvPr>
        </p:nvSpPr>
        <p:spPr>
          <a:xfrm>
            <a:off x="5199050" y="968325"/>
            <a:ext cx="35211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4. Gait Control: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58" name="Google Shape;1158;p49"/>
          <p:cNvSpPr txBox="1"/>
          <p:nvPr>
            <p:ph idx="1" type="subTitle"/>
          </p:nvPr>
        </p:nvSpPr>
        <p:spPr>
          <a:xfrm>
            <a:off x="5199050" y="1563982"/>
            <a:ext cx="37074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Gait control algorithms </a:t>
            </a:r>
            <a:r>
              <a:rPr lang="en">
                <a:solidFill>
                  <a:schemeClr val="dk1"/>
                </a:solidFill>
              </a:rPr>
              <a:t>determine</a:t>
            </a:r>
            <a:r>
              <a:rPr lang="en">
                <a:solidFill>
                  <a:schemeClr val="dk1"/>
                </a:solidFill>
              </a:rPr>
              <a:t> the timing and coordination of joint movements for walking or running.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These algorithms focus on achieving stable and efficient locomotion, adapting to different surfaces or terrains.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0"/>
          <p:cNvSpPr txBox="1"/>
          <p:nvPr>
            <p:ph type="title"/>
          </p:nvPr>
        </p:nvSpPr>
        <p:spPr>
          <a:xfrm>
            <a:off x="713250" y="9835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Navigation Stack</a:t>
            </a:r>
            <a:endParaRPr/>
          </a:p>
        </p:txBody>
      </p:sp>
      <p:pic>
        <p:nvPicPr>
          <p:cNvPr id="1164" name="Google Shape;11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50" y="837250"/>
            <a:ext cx="7113690" cy="4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1"/>
          <p:cNvSpPr txBox="1"/>
          <p:nvPr>
            <p:ph type="title"/>
          </p:nvPr>
        </p:nvSpPr>
        <p:spPr>
          <a:xfrm>
            <a:off x="713250" y="9835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MoveIt!</a:t>
            </a:r>
            <a:endParaRPr/>
          </a:p>
        </p:txBody>
      </p:sp>
      <p:pic>
        <p:nvPicPr>
          <p:cNvPr id="1170" name="Google Shape;11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38" y="837250"/>
            <a:ext cx="7348117" cy="4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2"/>
          <p:cNvSpPr txBox="1"/>
          <p:nvPr>
            <p:ph type="title"/>
          </p:nvPr>
        </p:nvSpPr>
        <p:spPr>
          <a:xfrm>
            <a:off x="713250" y="9835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Gazebo</a:t>
            </a:r>
            <a:endParaRPr/>
          </a:p>
        </p:txBody>
      </p:sp>
      <p:pic>
        <p:nvPicPr>
          <p:cNvPr id="1176" name="Google Shape;11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88" y="837250"/>
            <a:ext cx="7128634" cy="4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3"/>
          <p:cNvSpPr txBox="1"/>
          <p:nvPr>
            <p:ph type="title"/>
          </p:nvPr>
        </p:nvSpPr>
        <p:spPr>
          <a:xfrm>
            <a:off x="713250" y="9835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OpenRAVE</a:t>
            </a:r>
            <a:endParaRPr/>
          </a:p>
        </p:txBody>
      </p:sp>
      <p:pic>
        <p:nvPicPr>
          <p:cNvPr id="1182" name="Google Shape;11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713" y="837250"/>
            <a:ext cx="5142567" cy="4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4"/>
          <p:cNvSpPr txBox="1"/>
          <p:nvPr>
            <p:ph type="title"/>
          </p:nvPr>
        </p:nvSpPr>
        <p:spPr>
          <a:xfrm>
            <a:off x="713250" y="9835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MOOS-IvP</a:t>
            </a:r>
            <a:endParaRPr/>
          </a:p>
        </p:txBody>
      </p:sp>
      <p:pic>
        <p:nvPicPr>
          <p:cNvPr id="1188" name="Google Shape;11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13" y="837250"/>
            <a:ext cx="6387768" cy="400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5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	Data Collection</a:t>
            </a:r>
            <a:endParaRPr/>
          </a:p>
        </p:txBody>
      </p:sp>
      <p:sp>
        <p:nvSpPr>
          <p:cNvPr id="1194" name="Google Shape;1194;p55"/>
          <p:cNvSpPr txBox="1"/>
          <p:nvPr>
            <p:ph idx="2" type="title"/>
          </p:nvPr>
        </p:nvSpPr>
        <p:spPr>
          <a:xfrm>
            <a:off x="481900" y="996751"/>
            <a:ext cx="3851700" cy="10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SENSORS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95" name="Google Shape;1195;p55"/>
          <p:cNvSpPr txBox="1"/>
          <p:nvPr>
            <p:ph idx="1" type="subTitle"/>
          </p:nvPr>
        </p:nvSpPr>
        <p:spPr>
          <a:xfrm>
            <a:off x="481900" y="1705096"/>
            <a:ext cx="37074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Cameras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IMUs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LiDAR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Ultrasonics sensor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Force/Torque sensor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Tactile sensor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Proximity Sensor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Joint Encoders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Microphones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55"/>
          <p:cNvSpPr txBox="1"/>
          <p:nvPr>
            <p:ph idx="2" type="title"/>
          </p:nvPr>
        </p:nvSpPr>
        <p:spPr>
          <a:xfrm>
            <a:off x="5213500" y="996750"/>
            <a:ext cx="35211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ACTUATORS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197" name="Google Shape;1197;p55"/>
          <p:cNvSpPr txBox="1"/>
          <p:nvPr>
            <p:ph idx="1" type="subTitle"/>
          </p:nvPr>
        </p:nvSpPr>
        <p:spPr>
          <a:xfrm>
            <a:off x="5213500" y="1705092"/>
            <a:ext cx="37074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Electric Motors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Hydraulic Actuators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Pneumatic Actuators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Series Elastic Actuators (SEA)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Tendon Drives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Grippers/End Effectors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Walking Mechanisms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6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203" name="Google Shape;1203;p56"/>
          <p:cNvSpPr txBox="1"/>
          <p:nvPr>
            <p:ph idx="2" type="title"/>
          </p:nvPr>
        </p:nvSpPr>
        <p:spPr>
          <a:xfrm>
            <a:off x="724388" y="329360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Cameras</a:t>
            </a:r>
            <a:endParaRPr/>
          </a:p>
        </p:txBody>
      </p:sp>
      <p:sp>
        <p:nvSpPr>
          <p:cNvPr id="1204" name="Google Shape;1204;p56"/>
          <p:cNvSpPr txBox="1"/>
          <p:nvPr>
            <p:ph idx="3" type="title"/>
          </p:nvPr>
        </p:nvSpPr>
        <p:spPr>
          <a:xfrm>
            <a:off x="3380375" y="329360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IMUs</a:t>
            </a:r>
            <a:endParaRPr/>
          </a:p>
        </p:txBody>
      </p:sp>
      <p:sp>
        <p:nvSpPr>
          <p:cNvPr id="1205" name="Google Shape;1205;p56"/>
          <p:cNvSpPr txBox="1"/>
          <p:nvPr>
            <p:ph idx="5" type="title"/>
          </p:nvPr>
        </p:nvSpPr>
        <p:spPr>
          <a:xfrm>
            <a:off x="6036362" y="329360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</a:t>
            </a:r>
            <a:endParaRPr/>
          </a:p>
        </p:txBody>
      </p:sp>
      <p:grpSp>
        <p:nvGrpSpPr>
          <p:cNvPr id="1206" name="Google Shape;1206;p56"/>
          <p:cNvGrpSpPr/>
          <p:nvPr/>
        </p:nvGrpSpPr>
        <p:grpSpPr>
          <a:xfrm>
            <a:off x="941004" y="1674207"/>
            <a:ext cx="234762" cy="218290"/>
            <a:chOff x="8652775" y="883650"/>
            <a:chExt cx="38125" cy="35450"/>
          </a:xfrm>
        </p:grpSpPr>
        <p:sp>
          <p:nvSpPr>
            <p:cNvPr id="1207" name="Google Shape;1207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1" name="Google Shape;12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8" y="1200525"/>
            <a:ext cx="2849600" cy="1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712" y="974325"/>
            <a:ext cx="21145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100" y="970500"/>
            <a:ext cx="3209924" cy="21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7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219" name="Google Shape;1219;p57"/>
          <p:cNvSpPr txBox="1"/>
          <p:nvPr>
            <p:ph idx="2" type="title"/>
          </p:nvPr>
        </p:nvSpPr>
        <p:spPr>
          <a:xfrm>
            <a:off x="308925" y="391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220" name="Google Shape;1220;p57"/>
          <p:cNvSpPr txBox="1"/>
          <p:nvPr>
            <p:ph idx="3" type="title"/>
          </p:nvPr>
        </p:nvSpPr>
        <p:spPr>
          <a:xfrm>
            <a:off x="2964912" y="391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Force/Torque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221" name="Google Shape;1221;p57"/>
          <p:cNvSpPr txBox="1"/>
          <p:nvPr>
            <p:ph idx="5" type="title"/>
          </p:nvPr>
        </p:nvSpPr>
        <p:spPr>
          <a:xfrm>
            <a:off x="5938700" y="391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Tactile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grpSp>
        <p:nvGrpSpPr>
          <p:cNvPr id="1222" name="Google Shape;1222;p57"/>
          <p:cNvGrpSpPr/>
          <p:nvPr/>
        </p:nvGrpSpPr>
        <p:grpSpPr>
          <a:xfrm>
            <a:off x="525541" y="2295357"/>
            <a:ext cx="234762" cy="218290"/>
            <a:chOff x="8652775" y="883650"/>
            <a:chExt cx="38125" cy="35450"/>
          </a:xfrm>
        </p:grpSpPr>
        <p:sp>
          <p:nvSpPr>
            <p:cNvPr id="1223" name="Google Shape;1223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7" name="Google Shape;12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66" y="12159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446" y="1189725"/>
            <a:ext cx="2060300" cy="18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909" y="1080163"/>
            <a:ext cx="3236979" cy="227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 txBox="1"/>
          <p:nvPr>
            <p:ph type="title"/>
          </p:nvPr>
        </p:nvSpPr>
        <p:spPr>
          <a:xfrm>
            <a:off x="800450" y="2272638"/>
            <a:ext cx="40932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INTRODUCTION</a:t>
            </a:r>
            <a:endParaRPr sz="3900"/>
          </a:p>
        </p:txBody>
      </p:sp>
      <p:sp>
        <p:nvSpPr>
          <p:cNvPr id="853" name="Google Shape;853;p31"/>
          <p:cNvSpPr txBox="1"/>
          <p:nvPr>
            <p:ph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4" name="Google Shape;854;p31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855" name="Google Shape;855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31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862" name="Google Shape;862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31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866" name="Google Shape;866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31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871" name="Google Shape;871;p31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2" name="Google Shape;872;p31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873" name="Google Shape;873;p31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1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1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1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94" name="Google Shape;8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200" y="1189750"/>
            <a:ext cx="36766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8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235" name="Google Shape;1235;p58"/>
          <p:cNvSpPr txBox="1"/>
          <p:nvPr>
            <p:ph idx="2" type="title"/>
          </p:nvPr>
        </p:nvSpPr>
        <p:spPr>
          <a:xfrm>
            <a:off x="713400" y="43625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236" name="Google Shape;1236;p58"/>
          <p:cNvSpPr txBox="1"/>
          <p:nvPr>
            <p:ph idx="3" type="title"/>
          </p:nvPr>
        </p:nvSpPr>
        <p:spPr>
          <a:xfrm>
            <a:off x="3369387" y="43625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Encoders</a:t>
            </a:r>
            <a:endParaRPr/>
          </a:p>
        </p:txBody>
      </p:sp>
      <p:sp>
        <p:nvSpPr>
          <p:cNvPr id="1237" name="Google Shape;1237;p58"/>
          <p:cNvSpPr txBox="1"/>
          <p:nvPr>
            <p:ph idx="5" type="title"/>
          </p:nvPr>
        </p:nvSpPr>
        <p:spPr>
          <a:xfrm>
            <a:off x="6402300" y="4091975"/>
            <a:ext cx="2405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Microphones</a:t>
            </a:r>
            <a:endParaRPr/>
          </a:p>
        </p:txBody>
      </p:sp>
      <p:grpSp>
        <p:nvGrpSpPr>
          <p:cNvPr id="1238" name="Google Shape;1238;p58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239" name="Google Shape;1239;p5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78" y="1041800"/>
            <a:ext cx="26860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153" y="976625"/>
            <a:ext cx="2987850" cy="29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403" y="1071500"/>
            <a:ext cx="2773197" cy="277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9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251" name="Google Shape;1251;p59"/>
          <p:cNvSpPr txBox="1"/>
          <p:nvPr>
            <p:ph idx="2" type="title"/>
          </p:nvPr>
        </p:nvSpPr>
        <p:spPr>
          <a:xfrm>
            <a:off x="713338" y="3308025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1252" name="Google Shape;1252;p59"/>
          <p:cNvSpPr txBox="1"/>
          <p:nvPr>
            <p:ph idx="3" type="title"/>
          </p:nvPr>
        </p:nvSpPr>
        <p:spPr>
          <a:xfrm>
            <a:off x="3369325" y="3308025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Hydraulic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253" name="Google Shape;1253;p59"/>
          <p:cNvSpPr txBox="1"/>
          <p:nvPr>
            <p:ph idx="5" type="title"/>
          </p:nvPr>
        </p:nvSpPr>
        <p:spPr>
          <a:xfrm>
            <a:off x="6025312" y="3308025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grpSp>
        <p:nvGrpSpPr>
          <p:cNvPr id="1254" name="Google Shape;1254;p59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255" name="Google Shape;1255;p5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9" name="Google Shape;12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64" y="1009375"/>
            <a:ext cx="1849025" cy="13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425" y="1009375"/>
            <a:ext cx="1849026" cy="125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762" y="967525"/>
            <a:ext cx="1660500" cy="1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0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267" name="Google Shape;1267;p60"/>
          <p:cNvSpPr txBox="1"/>
          <p:nvPr>
            <p:ph idx="2" type="title"/>
          </p:nvPr>
        </p:nvSpPr>
        <p:spPr>
          <a:xfrm>
            <a:off x="323375" y="404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</a:t>
            </a:r>
            <a:endParaRPr/>
          </a:p>
        </p:txBody>
      </p:sp>
      <p:sp>
        <p:nvSpPr>
          <p:cNvPr id="1268" name="Google Shape;1268;p60"/>
          <p:cNvSpPr txBox="1"/>
          <p:nvPr>
            <p:ph idx="3" type="title"/>
          </p:nvPr>
        </p:nvSpPr>
        <p:spPr>
          <a:xfrm>
            <a:off x="3282737" y="404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Tendon Drives</a:t>
            </a:r>
            <a:endParaRPr/>
          </a:p>
        </p:txBody>
      </p:sp>
      <p:sp>
        <p:nvSpPr>
          <p:cNvPr id="1269" name="Google Shape;1269;p60"/>
          <p:cNvSpPr txBox="1"/>
          <p:nvPr>
            <p:ph idx="5" type="title"/>
          </p:nvPr>
        </p:nvSpPr>
        <p:spPr>
          <a:xfrm>
            <a:off x="6242075" y="4044750"/>
            <a:ext cx="24054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Effectors</a:t>
            </a:r>
            <a:endParaRPr/>
          </a:p>
        </p:txBody>
      </p:sp>
      <p:grpSp>
        <p:nvGrpSpPr>
          <p:cNvPr id="1270" name="Google Shape;1270;p60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271" name="Google Shape;1271;p6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5" name="Google Shape;12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41" y="1415313"/>
            <a:ext cx="20478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425" y="1490425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825" y="1466850"/>
            <a:ext cx="30099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1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283" name="Google Shape;1283;p61"/>
          <p:cNvSpPr txBox="1"/>
          <p:nvPr>
            <p:ph idx="2" type="title"/>
          </p:nvPr>
        </p:nvSpPr>
        <p:spPr>
          <a:xfrm>
            <a:off x="713275" y="824225"/>
            <a:ext cx="74337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Mechanism:</a:t>
            </a:r>
            <a:endParaRPr/>
          </a:p>
        </p:txBody>
      </p:sp>
      <p:grpSp>
        <p:nvGrpSpPr>
          <p:cNvPr id="1284" name="Google Shape;1284;p61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285" name="Google Shape;1285;p6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9" name="Google Shape;12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74" y="2022925"/>
            <a:ext cx="3958325" cy="2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900" y="1263800"/>
            <a:ext cx="3035225" cy="34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2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Software</a:t>
            </a:r>
            <a:endParaRPr/>
          </a:p>
        </p:txBody>
      </p:sp>
      <p:sp>
        <p:nvSpPr>
          <p:cNvPr id="1296" name="Google Shape;1296;p62"/>
          <p:cNvSpPr txBox="1"/>
          <p:nvPr>
            <p:ph idx="2" type="title"/>
          </p:nvPr>
        </p:nvSpPr>
        <p:spPr>
          <a:xfrm>
            <a:off x="121000" y="505600"/>
            <a:ext cx="1699200" cy="6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LabView:</a:t>
            </a:r>
            <a:endParaRPr/>
          </a:p>
        </p:txBody>
      </p:sp>
      <p:grpSp>
        <p:nvGrpSpPr>
          <p:cNvPr id="1297" name="Google Shape;1297;p62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298" name="Google Shape;1298;p6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2" name="Google Shape;13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25" y="1170100"/>
            <a:ext cx="7019001" cy="378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3"/>
          <p:cNvSpPr txBox="1"/>
          <p:nvPr>
            <p:ph type="title"/>
          </p:nvPr>
        </p:nvSpPr>
        <p:spPr>
          <a:xfrm>
            <a:off x="713275" y="66725"/>
            <a:ext cx="7717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Software</a:t>
            </a:r>
            <a:endParaRPr/>
          </a:p>
        </p:txBody>
      </p:sp>
      <p:sp>
        <p:nvSpPr>
          <p:cNvPr id="1308" name="Google Shape;1308;p63"/>
          <p:cNvSpPr txBox="1"/>
          <p:nvPr>
            <p:ph idx="2" type="title"/>
          </p:nvPr>
        </p:nvSpPr>
        <p:spPr>
          <a:xfrm>
            <a:off x="149875" y="708650"/>
            <a:ext cx="2970300" cy="5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MATLAB/Simulink:</a:t>
            </a:r>
            <a:endParaRPr/>
          </a:p>
        </p:txBody>
      </p:sp>
      <p:grpSp>
        <p:nvGrpSpPr>
          <p:cNvPr id="1309" name="Google Shape;1309;p63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310" name="Google Shape;1310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4" name="Google Shape;13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513" y="1187775"/>
            <a:ext cx="3466975" cy="3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4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		Data Transmission</a:t>
            </a:r>
            <a:endParaRPr/>
          </a:p>
        </p:txBody>
      </p:sp>
      <p:sp>
        <p:nvSpPr>
          <p:cNvPr id="1320" name="Google Shape;1320;p64"/>
          <p:cNvSpPr txBox="1"/>
          <p:nvPr>
            <p:ph idx="2" type="title"/>
          </p:nvPr>
        </p:nvSpPr>
        <p:spPr>
          <a:xfrm>
            <a:off x="221875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Ethernet: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21" name="Google Shape;1321;p64"/>
          <p:cNvSpPr txBox="1"/>
          <p:nvPr>
            <p:ph idx="2" type="title"/>
          </p:nvPr>
        </p:nvSpPr>
        <p:spPr>
          <a:xfrm>
            <a:off x="3711200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USB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22" name="Google Shape;1322;p64"/>
          <p:cNvSpPr txBox="1"/>
          <p:nvPr>
            <p:ph idx="2" type="title"/>
          </p:nvPr>
        </p:nvSpPr>
        <p:spPr>
          <a:xfrm>
            <a:off x="6889500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Wi-Fi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323" name="Google Shape;13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2229975"/>
            <a:ext cx="2664475" cy="18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075" y="1918501"/>
            <a:ext cx="2771786" cy="3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500" y="2074237"/>
            <a:ext cx="2781300" cy="21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5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		Data Transmission</a:t>
            </a:r>
            <a:endParaRPr/>
          </a:p>
        </p:txBody>
      </p:sp>
      <p:sp>
        <p:nvSpPr>
          <p:cNvPr id="1331" name="Google Shape;1331;p65"/>
          <p:cNvSpPr txBox="1"/>
          <p:nvPr>
            <p:ph idx="2" type="title"/>
          </p:nvPr>
        </p:nvSpPr>
        <p:spPr>
          <a:xfrm>
            <a:off x="221875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Zigbee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32" name="Google Shape;1332;p65"/>
          <p:cNvSpPr txBox="1"/>
          <p:nvPr>
            <p:ph idx="2" type="title"/>
          </p:nvPr>
        </p:nvSpPr>
        <p:spPr>
          <a:xfrm>
            <a:off x="3452400" y="1275000"/>
            <a:ext cx="22392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Radio Frequency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33" name="Google Shape;1333;p65"/>
          <p:cNvSpPr txBox="1"/>
          <p:nvPr>
            <p:ph idx="2" type="title"/>
          </p:nvPr>
        </p:nvSpPr>
        <p:spPr>
          <a:xfrm>
            <a:off x="6925500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RS-232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334" name="Google Shape;13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250" y="1889600"/>
            <a:ext cx="3072600" cy="3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750" y="1918501"/>
            <a:ext cx="30289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900" y="2034076"/>
            <a:ext cx="2678500" cy="20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6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		Data Transmission</a:t>
            </a:r>
            <a:endParaRPr/>
          </a:p>
        </p:txBody>
      </p:sp>
      <p:sp>
        <p:nvSpPr>
          <p:cNvPr id="1342" name="Google Shape;1342;p66"/>
          <p:cNvSpPr txBox="1"/>
          <p:nvPr>
            <p:ph idx="2" type="title"/>
          </p:nvPr>
        </p:nvSpPr>
        <p:spPr>
          <a:xfrm>
            <a:off x="697750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I2C: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43" name="Google Shape;1343;p66"/>
          <p:cNvSpPr txBox="1"/>
          <p:nvPr>
            <p:ph idx="2" type="title"/>
          </p:nvPr>
        </p:nvSpPr>
        <p:spPr>
          <a:xfrm>
            <a:off x="3279125" y="1275000"/>
            <a:ext cx="22392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CAN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44" name="Google Shape;1344;p66"/>
          <p:cNvSpPr txBox="1"/>
          <p:nvPr>
            <p:ph idx="2" type="title"/>
          </p:nvPr>
        </p:nvSpPr>
        <p:spPr>
          <a:xfrm>
            <a:off x="6804050" y="1275001"/>
            <a:ext cx="1569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EtherCAT: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345" name="Google Shape;13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0" y="2120750"/>
            <a:ext cx="2704800" cy="19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150" y="2120750"/>
            <a:ext cx="2937250" cy="19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075" y="2221875"/>
            <a:ext cx="2937250" cy="1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7"/>
          <p:cNvSpPr txBox="1"/>
          <p:nvPr>
            <p:ph type="title"/>
          </p:nvPr>
        </p:nvSpPr>
        <p:spPr>
          <a:xfrm>
            <a:off x="713250" y="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VI.	Power Management</a:t>
            </a:r>
            <a:endParaRPr/>
          </a:p>
        </p:txBody>
      </p:sp>
      <p:sp>
        <p:nvSpPr>
          <p:cNvPr id="1353" name="Google Shape;1353;p67"/>
          <p:cNvSpPr txBox="1"/>
          <p:nvPr>
            <p:ph idx="2" type="title"/>
          </p:nvPr>
        </p:nvSpPr>
        <p:spPr>
          <a:xfrm>
            <a:off x="0" y="1159350"/>
            <a:ext cx="3521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Battery Power Management: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54" name="Google Shape;1354;p67"/>
          <p:cNvSpPr txBox="1"/>
          <p:nvPr>
            <p:ph idx="1" type="subTitle"/>
          </p:nvPr>
        </p:nvSpPr>
        <p:spPr>
          <a:xfrm>
            <a:off x="0" y="1488425"/>
            <a:ext cx="46080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Employ monitoring systems to track the state of the batteries including voltage levels, current draw, temperature, and remaining capacity.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Power management systems regulated the charging and discharging of batteries to ensure optimal performance and prolong battery life.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5" name="Google Shape;1355;p67"/>
          <p:cNvSpPr txBox="1"/>
          <p:nvPr>
            <p:ph idx="2" type="title"/>
          </p:nvPr>
        </p:nvSpPr>
        <p:spPr>
          <a:xfrm>
            <a:off x="0" y="2936750"/>
            <a:ext cx="385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Power Distribution &amp; Regulation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56" name="Google Shape;1356;p67"/>
          <p:cNvSpPr txBox="1"/>
          <p:nvPr>
            <p:ph idx="1" type="subTitle"/>
          </p:nvPr>
        </p:nvSpPr>
        <p:spPr>
          <a:xfrm>
            <a:off x="0" y="3249400"/>
            <a:ext cx="46080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PDUs distribute power from main source to various subsystems and components of the humanoid robot.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Voltage regulators or power converters are employed to maintain stable and appropriate voltage levels for different components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7" name="Google Shape;1357;p67"/>
          <p:cNvSpPr txBox="1"/>
          <p:nvPr>
            <p:ph idx="2" type="title"/>
          </p:nvPr>
        </p:nvSpPr>
        <p:spPr>
          <a:xfrm>
            <a:off x="4608000" y="1159350"/>
            <a:ext cx="3521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Power Saving Techniques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58" name="Google Shape;1358;p67"/>
          <p:cNvSpPr txBox="1"/>
          <p:nvPr>
            <p:ph idx="1" type="subTitle"/>
          </p:nvPr>
        </p:nvSpPr>
        <p:spPr>
          <a:xfrm>
            <a:off x="4608000" y="1488425"/>
            <a:ext cx="46080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 utilize sleep or idle modes for </a:t>
            </a:r>
            <a:r>
              <a:rPr lang="en">
                <a:solidFill>
                  <a:schemeClr val="dk1"/>
                </a:solidFill>
              </a:rPr>
              <a:t>subsystems</a:t>
            </a:r>
            <a:r>
              <a:rPr lang="en">
                <a:solidFill>
                  <a:schemeClr val="dk1"/>
                </a:solidFill>
              </a:rPr>
              <a:t> that are not actively performing tasks.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Employ techniques such as dynamic frequency scaling and voltage scaling to adjust the power consumption of processors and other active components based on workload.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9" name="Google Shape;1359;p67"/>
          <p:cNvSpPr txBox="1"/>
          <p:nvPr>
            <p:ph idx="2" type="title"/>
          </p:nvPr>
        </p:nvSpPr>
        <p:spPr>
          <a:xfrm>
            <a:off x="4608000" y="2936750"/>
            <a:ext cx="385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Energy Harvesting</a:t>
            </a:r>
            <a:r>
              <a:rPr lang="en">
                <a:solidFill>
                  <a:srgbClr val="212121"/>
                </a:solidFill>
              </a:rPr>
              <a:t>: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360" name="Google Shape;1360;p67"/>
          <p:cNvSpPr txBox="1"/>
          <p:nvPr>
            <p:ph idx="1" type="subTitle"/>
          </p:nvPr>
        </p:nvSpPr>
        <p:spPr>
          <a:xfrm>
            <a:off x="4608000" y="3249400"/>
            <a:ext cx="46080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May incorporate solar panels to harness energy from sunlight, providing a renewable and continuous power source.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Robots equipped with moving parts can employ kinetic energy harvesting techniques to convert mechanical motion or vibrations into electrical energy.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2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0" name="Google Shape;900;p32"/>
          <p:cNvSpPr txBox="1"/>
          <p:nvPr>
            <p:ph idx="1" type="body"/>
          </p:nvPr>
        </p:nvSpPr>
        <p:spPr>
          <a:xfrm>
            <a:off x="713275" y="115247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humanoid robot is a type of robot that is designed to resemble and interact with humans in term of physical appearance, behavior, and capabilities.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word “humanoid” implies that the robot has </a:t>
            </a:r>
            <a:r>
              <a:rPr lang="en"/>
              <a:t>characteristics</a:t>
            </a:r>
            <a:r>
              <a:rPr lang="en"/>
              <a:t> or features similar to those of a human being.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Usually, humanoid robots have a bipedal structure, with an upright stance </a:t>
            </a:r>
            <a:r>
              <a:rPr lang="en"/>
              <a:t>similar</a:t>
            </a:r>
            <a:r>
              <a:rPr lang="en"/>
              <a:t> to humans.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can be </a:t>
            </a:r>
            <a:r>
              <a:rPr lang="en"/>
              <a:t>equipped</a:t>
            </a:r>
            <a:r>
              <a:rPr lang="en"/>
              <a:t> with various sensors, actuators and artificial intelligence technologies to perceive and interact with their environment.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can be used for research and development purposes, exploring human-like movement, behavior, and cognition. </a:t>
            </a:r>
            <a:endParaRPr/>
          </a:p>
        </p:txBody>
      </p:sp>
      <p:pic>
        <p:nvPicPr>
          <p:cNvPr id="901" name="Google Shape;9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475" y="1049200"/>
            <a:ext cx="352915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8"/>
          <p:cNvSpPr txBox="1"/>
          <p:nvPr>
            <p:ph type="title"/>
          </p:nvPr>
        </p:nvSpPr>
        <p:spPr>
          <a:xfrm>
            <a:off x="800450" y="2272638"/>
            <a:ext cx="40932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BUILDING YOUR OWN</a:t>
            </a:r>
            <a:endParaRPr sz="3900"/>
          </a:p>
        </p:txBody>
      </p:sp>
      <p:sp>
        <p:nvSpPr>
          <p:cNvPr id="1366" name="Google Shape;1366;p68"/>
          <p:cNvSpPr txBox="1"/>
          <p:nvPr>
            <p:ph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367" name="Google Shape;1367;p68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1368" name="Google Shape;1368;p6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68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1375" name="Google Shape;1375;p6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p68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1379" name="Google Shape;1379;p6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68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1384" name="Google Shape;1384;p68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5" name="Google Shape;1385;p68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386" name="Google Shape;1386;p68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68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68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68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68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68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68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68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68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8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68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68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68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68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68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68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68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68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68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68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68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07" name="Google Shape;14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200" y="1189750"/>
            <a:ext cx="36766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69"/>
          <p:cNvSpPr txBox="1"/>
          <p:nvPr>
            <p:ph type="title"/>
          </p:nvPr>
        </p:nvSpPr>
        <p:spPr>
          <a:xfrm>
            <a:off x="713275" y="144450"/>
            <a:ext cx="77175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Complete Humanoid Robot’s System Architecture</a:t>
            </a:r>
            <a:endParaRPr sz="1800" u="sng"/>
          </a:p>
        </p:txBody>
      </p:sp>
      <p:pic>
        <p:nvPicPr>
          <p:cNvPr id="1413" name="Google Shape;1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694552"/>
            <a:ext cx="7877176" cy="43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0"/>
          <p:cNvSpPr txBox="1"/>
          <p:nvPr>
            <p:ph type="title"/>
          </p:nvPr>
        </p:nvSpPr>
        <p:spPr>
          <a:xfrm>
            <a:off x="713275" y="144450"/>
            <a:ext cx="77175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Hands On Session</a:t>
            </a:r>
            <a:endParaRPr sz="1800" u="sng"/>
          </a:p>
        </p:txBody>
      </p:sp>
      <p:pic>
        <p:nvPicPr>
          <p:cNvPr id="1419" name="Google Shape;14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25" y="621150"/>
            <a:ext cx="4482991" cy="42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450" y="152400"/>
            <a:ext cx="34211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362" y="-115112"/>
            <a:ext cx="10996724" cy="53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3"/>
          <p:cNvSpPr txBox="1"/>
          <p:nvPr>
            <p:ph type="title"/>
          </p:nvPr>
        </p:nvSpPr>
        <p:spPr>
          <a:xfrm>
            <a:off x="713250" y="40350"/>
            <a:ext cx="77175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Market Player</a:t>
            </a:r>
            <a:endParaRPr/>
          </a:p>
        </p:txBody>
      </p:sp>
      <p:sp>
        <p:nvSpPr>
          <p:cNvPr id="1435" name="Google Shape;1435;p73"/>
          <p:cNvSpPr txBox="1"/>
          <p:nvPr>
            <p:ph idx="2" type="title"/>
          </p:nvPr>
        </p:nvSpPr>
        <p:spPr>
          <a:xfrm>
            <a:off x="699875" y="998025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Player:</a:t>
            </a:r>
            <a:endParaRPr/>
          </a:p>
        </p:txBody>
      </p:sp>
      <p:sp>
        <p:nvSpPr>
          <p:cNvPr id="1436" name="Google Shape;1436;p73"/>
          <p:cNvSpPr txBox="1"/>
          <p:nvPr>
            <p:ph idx="1" type="subTitle"/>
          </p:nvPr>
        </p:nvSpPr>
        <p:spPr>
          <a:xfrm>
            <a:off x="416825" y="1427585"/>
            <a:ext cx="3324600" cy="18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Malaysian Robotics and Automation Group (MyRAG)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UTM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Cyberjaya University College of Medical Sciences (CUCMS)</a:t>
            </a:r>
            <a:endParaRPr/>
          </a:p>
        </p:txBody>
      </p:sp>
      <p:sp>
        <p:nvSpPr>
          <p:cNvPr id="1437" name="Google Shape;1437;p73"/>
          <p:cNvSpPr txBox="1"/>
          <p:nvPr>
            <p:ph idx="3" type="title"/>
          </p:nvPr>
        </p:nvSpPr>
        <p:spPr>
          <a:xfrm>
            <a:off x="5210252" y="998025"/>
            <a:ext cx="322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use this?</a:t>
            </a:r>
            <a:endParaRPr/>
          </a:p>
        </p:txBody>
      </p:sp>
      <p:sp>
        <p:nvSpPr>
          <p:cNvPr id="1438" name="Google Shape;1438;p73"/>
          <p:cNvSpPr txBox="1"/>
          <p:nvPr>
            <p:ph idx="4" type="subTitle"/>
          </p:nvPr>
        </p:nvSpPr>
        <p:spPr>
          <a:xfrm>
            <a:off x="4979250" y="1427550"/>
            <a:ext cx="3760200" cy="4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Healthcare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-Hospitals, clinics, and healthcare facilities.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Education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-Universities, colleges, and schools.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Hospitality and Tourism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Retail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Manufacturing and Industrial Automation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Researchers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Entertainment and Events</a:t>
            </a:r>
            <a:endParaRPr/>
          </a:p>
        </p:txBody>
      </p:sp>
      <p:grpSp>
        <p:nvGrpSpPr>
          <p:cNvPr id="1439" name="Google Shape;1439;p73"/>
          <p:cNvGrpSpPr/>
          <p:nvPr/>
        </p:nvGrpSpPr>
        <p:grpSpPr>
          <a:xfrm>
            <a:off x="4294141" y="3555132"/>
            <a:ext cx="234762" cy="218290"/>
            <a:chOff x="8652775" y="883650"/>
            <a:chExt cx="38125" cy="35450"/>
          </a:xfrm>
        </p:grpSpPr>
        <p:sp>
          <p:nvSpPr>
            <p:cNvPr id="1440" name="Google Shape;1440;p7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73"/>
          <p:cNvSpPr/>
          <p:nvPr/>
        </p:nvSpPr>
        <p:spPr>
          <a:xfrm>
            <a:off x="8207121" y="3189962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3"/>
          <p:cNvSpPr/>
          <p:nvPr/>
        </p:nvSpPr>
        <p:spPr>
          <a:xfrm>
            <a:off x="8207121" y="3321890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3"/>
          <p:cNvSpPr/>
          <p:nvPr/>
        </p:nvSpPr>
        <p:spPr>
          <a:xfrm>
            <a:off x="8058566" y="3189962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3"/>
          <p:cNvSpPr/>
          <p:nvPr/>
        </p:nvSpPr>
        <p:spPr>
          <a:xfrm>
            <a:off x="8058566" y="3321890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4"/>
          <p:cNvSpPr/>
          <p:nvPr/>
        </p:nvSpPr>
        <p:spPr>
          <a:xfrm>
            <a:off x="4625076" y="1482996"/>
            <a:ext cx="3805800" cy="1368300"/>
          </a:xfrm>
          <a:prstGeom prst="roundRect">
            <a:avLst>
              <a:gd fmla="val 529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4"/>
          <p:cNvSpPr/>
          <p:nvPr/>
        </p:nvSpPr>
        <p:spPr>
          <a:xfrm>
            <a:off x="713150" y="2955758"/>
            <a:ext cx="3805800" cy="1368300"/>
          </a:xfrm>
          <a:prstGeom prst="roundRect">
            <a:avLst>
              <a:gd fmla="val 529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4"/>
          <p:cNvSpPr/>
          <p:nvPr/>
        </p:nvSpPr>
        <p:spPr>
          <a:xfrm>
            <a:off x="4625076" y="2955758"/>
            <a:ext cx="3805800" cy="1368300"/>
          </a:xfrm>
          <a:prstGeom prst="roundRect">
            <a:avLst>
              <a:gd fmla="val 529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4"/>
          <p:cNvSpPr/>
          <p:nvPr/>
        </p:nvSpPr>
        <p:spPr>
          <a:xfrm>
            <a:off x="713150" y="1482996"/>
            <a:ext cx="3805800" cy="1368300"/>
          </a:xfrm>
          <a:prstGeom prst="roundRect">
            <a:avLst>
              <a:gd fmla="val 529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74"/>
          <p:cNvGrpSpPr/>
          <p:nvPr/>
        </p:nvGrpSpPr>
        <p:grpSpPr>
          <a:xfrm>
            <a:off x="4199844" y="4611155"/>
            <a:ext cx="744312" cy="221985"/>
            <a:chOff x="8652775" y="883650"/>
            <a:chExt cx="120875" cy="36050"/>
          </a:xfrm>
        </p:grpSpPr>
        <p:sp>
          <p:nvSpPr>
            <p:cNvPr id="1457" name="Google Shape;1457;p7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7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1464" name="Google Shape;1464;p74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Cost</a:t>
            </a:r>
            <a:endParaRPr sz="1900"/>
          </a:p>
        </p:txBody>
      </p:sp>
      <p:sp>
        <p:nvSpPr>
          <p:cNvPr id="1465" name="Google Shape;1465;p74"/>
          <p:cNvSpPr txBox="1"/>
          <p:nvPr>
            <p:ph idx="1" type="subTitle"/>
          </p:nvPr>
        </p:nvSpPr>
        <p:spPr>
          <a:xfrm>
            <a:off x="2189225" y="1941078"/>
            <a:ext cx="215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and sophisticated machines, making it </a:t>
            </a:r>
            <a:r>
              <a:rPr lang="en"/>
              <a:t>expensive.</a:t>
            </a:r>
            <a:endParaRPr/>
          </a:p>
        </p:txBody>
      </p:sp>
      <p:sp>
        <p:nvSpPr>
          <p:cNvPr id="1466" name="Google Shape;1466;p74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Lack Expertise</a:t>
            </a:r>
            <a:endParaRPr sz="1900"/>
          </a:p>
        </p:txBody>
      </p:sp>
      <p:sp>
        <p:nvSpPr>
          <p:cNvPr id="1467" name="Google Shape;1467;p74"/>
          <p:cNvSpPr txBox="1"/>
          <p:nvPr>
            <p:ph idx="4" type="subTitle"/>
          </p:nvPr>
        </p:nvSpPr>
        <p:spPr>
          <a:xfrm>
            <a:off x="6105425" y="1941075"/>
            <a:ext cx="2148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specialized knowledge and expertise in robotics.</a:t>
            </a:r>
            <a:endParaRPr/>
          </a:p>
        </p:txBody>
      </p:sp>
      <p:sp>
        <p:nvSpPr>
          <p:cNvPr id="1468" name="Google Shape;1468;p74"/>
          <p:cNvSpPr txBox="1"/>
          <p:nvPr>
            <p:ph idx="5" type="title"/>
          </p:nvPr>
        </p:nvSpPr>
        <p:spPr>
          <a:xfrm>
            <a:off x="2189225" y="2864625"/>
            <a:ext cx="2148900" cy="7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Infrastructure</a:t>
            </a:r>
            <a:endParaRPr sz="1900"/>
          </a:p>
        </p:txBody>
      </p:sp>
      <p:sp>
        <p:nvSpPr>
          <p:cNvPr id="1469" name="Google Shape;1469;p74"/>
          <p:cNvSpPr txBox="1"/>
          <p:nvPr>
            <p:ph idx="6" type="subTitle"/>
          </p:nvPr>
        </p:nvSpPr>
        <p:spPr>
          <a:xfrm>
            <a:off x="2188013" y="3276124"/>
            <a:ext cx="215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in infrastructure to develop humanoid robots.</a:t>
            </a:r>
            <a:endParaRPr/>
          </a:p>
        </p:txBody>
      </p:sp>
      <p:sp>
        <p:nvSpPr>
          <p:cNvPr id="1470" name="Google Shape;1470;p74"/>
          <p:cNvSpPr txBox="1"/>
          <p:nvPr>
            <p:ph idx="7" type="title"/>
          </p:nvPr>
        </p:nvSpPr>
        <p:spPr>
          <a:xfrm>
            <a:off x="6105425" y="2955753"/>
            <a:ext cx="21489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Regulations</a:t>
            </a:r>
            <a:endParaRPr sz="1900"/>
          </a:p>
        </p:txBody>
      </p:sp>
      <p:sp>
        <p:nvSpPr>
          <p:cNvPr id="1471" name="Google Shape;1471;p74"/>
          <p:cNvSpPr txBox="1"/>
          <p:nvPr>
            <p:ph idx="8" type="subTitle"/>
          </p:nvPr>
        </p:nvSpPr>
        <p:spPr>
          <a:xfrm>
            <a:off x="6105425" y="3295450"/>
            <a:ext cx="21489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deployment of humanoid robots raises various regulatory and ethical considerations.</a:t>
            </a:r>
            <a:endParaRPr/>
          </a:p>
        </p:txBody>
      </p:sp>
      <p:grpSp>
        <p:nvGrpSpPr>
          <p:cNvPr id="1472" name="Google Shape;1472;p74"/>
          <p:cNvGrpSpPr/>
          <p:nvPr/>
        </p:nvGrpSpPr>
        <p:grpSpPr>
          <a:xfrm>
            <a:off x="1157951" y="1731930"/>
            <a:ext cx="744315" cy="870548"/>
            <a:chOff x="1550475" y="1522188"/>
            <a:chExt cx="307200" cy="359300"/>
          </a:xfrm>
        </p:grpSpPr>
        <p:sp>
          <p:nvSpPr>
            <p:cNvPr id="1473" name="Google Shape;1473;p74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4" name="Google Shape;1474;p74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475" name="Google Shape;1475;p74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74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74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74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74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74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74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74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74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74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74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74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74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74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74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74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74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74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74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74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74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6" name="Google Shape;1496;p74"/>
          <p:cNvGrpSpPr/>
          <p:nvPr/>
        </p:nvGrpSpPr>
        <p:grpSpPr>
          <a:xfrm>
            <a:off x="4944141" y="1806277"/>
            <a:ext cx="926840" cy="794758"/>
            <a:chOff x="4041575" y="1574875"/>
            <a:chExt cx="296475" cy="254225"/>
          </a:xfrm>
        </p:grpSpPr>
        <p:sp>
          <p:nvSpPr>
            <p:cNvPr id="1497" name="Google Shape;1497;p7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8" name="Google Shape;1498;p7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499" name="Google Shape;1499;p7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7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7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7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7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7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7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7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7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7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9" name="Google Shape;1509;p74"/>
          <p:cNvGrpSpPr/>
          <p:nvPr/>
        </p:nvGrpSpPr>
        <p:grpSpPr>
          <a:xfrm>
            <a:off x="984785" y="3332098"/>
            <a:ext cx="1090661" cy="615599"/>
            <a:chOff x="4957750" y="4361513"/>
            <a:chExt cx="325950" cy="183975"/>
          </a:xfrm>
        </p:grpSpPr>
        <p:sp>
          <p:nvSpPr>
            <p:cNvPr id="1510" name="Google Shape;1510;p74"/>
            <p:cNvSpPr/>
            <p:nvPr/>
          </p:nvSpPr>
          <p:spPr>
            <a:xfrm>
              <a:off x="4957750" y="4361513"/>
              <a:ext cx="325950" cy="183975"/>
            </a:xfrm>
            <a:custGeom>
              <a:rect b="b" l="l" r="r" t="t"/>
              <a:pathLst>
                <a:path extrusionOk="0" h="7359" w="13038">
                  <a:moveTo>
                    <a:pt x="6489" y="1"/>
                  </a:moveTo>
                  <a:cubicBezTo>
                    <a:pt x="6073" y="1"/>
                    <a:pt x="5716" y="239"/>
                    <a:pt x="5537" y="572"/>
                  </a:cubicBezTo>
                  <a:lnTo>
                    <a:pt x="4299" y="572"/>
                  </a:lnTo>
                  <a:cubicBezTo>
                    <a:pt x="3168" y="572"/>
                    <a:pt x="2251" y="1489"/>
                    <a:pt x="2251" y="2620"/>
                  </a:cubicBezTo>
                  <a:lnTo>
                    <a:pt x="2251" y="3132"/>
                  </a:lnTo>
                  <a:cubicBezTo>
                    <a:pt x="1894" y="3192"/>
                    <a:pt x="1608" y="3549"/>
                    <a:pt x="1560" y="3918"/>
                  </a:cubicBezTo>
                  <a:lnTo>
                    <a:pt x="810" y="3918"/>
                  </a:lnTo>
                  <a:cubicBezTo>
                    <a:pt x="763" y="3739"/>
                    <a:pt x="608" y="3608"/>
                    <a:pt x="417" y="3608"/>
                  </a:cubicBezTo>
                  <a:cubicBezTo>
                    <a:pt x="191" y="3608"/>
                    <a:pt x="1" y="3787"/>
                    <a:pt x="1" y="4025"/>
                  </a:cubicBezTo>
                  <a:cubicBezTo>
                    <a:pt x="1" y="4251"/>
                    <a:pt x="191" y="4430"/>
                    <a:pt x="417" y="4430"/>
                  </a:cubicBezTo>
                  <a:cubicBezTo>
                    <a:pt x="608" y="4430"/>
                    <a:pt x="763" y="4299"/>
                    <a:pt x="810" y="4120"/>
                  </a:cubicBezTo>
                  <a:lnTo>
                    <a:pt x="1560" y="4120"/>
                  </a:lnTo>
                  <a:cubicBezTo>
                    <a:pt x="1608" y="4490"/>
                    <a:pt x="1894" y="4847"/>
                    <a:pt x="2251" y="4906"/>
                  </a:cubicBezTo>
                  <a:lnTo>
                    <a:pt x="2251" y="5311"/>
                  </a:lnTo>
                  <a:cubicBezTo>
                    <a:pt x="2251" y="6442"/>
                    <a:pt x="3168" y="7359"/>
                    <a:pt x="4299" y="7359"/>
                  </a:cubicBezTo>
                  <a:lnTo>
                    <a:pt x="8680" y="7359"/>
                  </a:lnTo>
                  <a:cubicBezTo>
                    <a:pt x="9811" y="7359"/>
                    <a:pt x="10728" y="6442"/>
                    <a:pt x="10728" y="5311"/>
                  </a:cubicBezTo>
                  <a:lnTo>
                    <a:pt x="10728" y="4918"/>
                  </a:lnTo>
                  <a:cubicBezTo>
                    <a:pt x="11109" y="4882"/>
                    <a:pt x="11419" y="4513"/>
                    <a:pt x="11466" y="4120"/>
                  </a:cubicBezTo>
                  <a:lnTo>
                    <a:pt x="12228" y="4120"/>
                  </a:lnTo>
                  <a:cubicBezTo>
                    <a:pt x="12264" y="4299"/>
                    <a:pt x="12431" y="4430"/>
                    <a:pt x="12621" y="4430"/>
                  </a:cubicBezTo>
                  <a:cubicBezTo>
                    <a:pt x="12847" y="4430"/>
                    <a:pt x="13026" y="4251"/>
                    <a:pt x="13026" y="4025"/>
                  </a:cubicBezTo>
                  <a:cubicBezTo>
                    <a:pt x="13038" y="3799"/>
                    <a:pt x="12847" y="3608"/>
                    <a:pt x="12621" y="3608"/>
                  </a:cubicBezTo>
                  <a:cubicBezTo>
                    <a:pt x="12431" y="3608"/>
                    <a:pt x="12276" y="3739"/>
                    <a:pt x="12228" y="3918"/>
                  </a:cubicBezTo>
                  <a:lnTo>
                    <a:pt x="11478" y="3918"/>
                  </a:lnTo>
                  <a:cubicBezTo>
                    <a:pt x="11431" y="3525"/>
                    <a:pt x="11121" y="3156"/>
                    <a:pt x="10728" y="3132"/>
                  </a:cubicBezTo>
                  <a:lnTo>
                    <a:pt x="10728" y="2620"/>
                  </a:lnTo>
                  <a:cubicBezTo>
                    <a:pt x="10728" y="1489"/>
                    <a:pt x="9811" y="572"/>
                    <a:pt x="8680" y="572"/>
                  </a:cubicBezTo>
                  <a:lnTo>
                    <a:pt x="7442" y="572"/>
                  </a:lnTo>
                  <a:cubicBezTo>
                    <a:pt x="7275" y="239"/>
                    <a:pt x="6906" y="1"/>
                    <a:pt x="64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1" name="Google Shape;1511;p74"/>
            <p:cNvGrpSpPr/>
            <p:nvPr/>
          </p:nvGrpSpPr>
          <p:grpSpPr>
            <a:xfrm>
              <a:off x="4958050" y="4361663"/>
              <a:ext cx="325650" cy="183675"/>
              <a:chOff x="4958050" y="4645350"/>
              <a:chExt cx="325650" cy="183675"/>
            </a:xfrm>
          </p:grpSpPr>
          <p:sp>
            <p:nvSpPr>
              <p:cNvPr id="1512" name="Google Shape;1512;p74"/>
              <p:cNvSpPr/>
              <p:nvPr/>
            </p:nvSpPr>
            <p:spPr>
              <a:xfrm>
                <a:off x="5093775" y="4645350"/>
                <a:ext cx="52725" cy="24725"/>
              </a:xfrm>
              <a:custGeom>
                <a:rect b="b" l="l" r="r" t="t"/>
                <a:pathLst>
                  <a:path extrusionOk="0" h="989" w="2109">
                    <a:moveTo>
                      <a:pt x="1048" y="0"/>
                    </a:moveTo>
                    <a:cubicBezTo>
                      <a:pt x="465" y="0"/>
                      <a:pt x="1" y="441"/>
                      <a:pt x="1" y="988"/>
                    </a:cubicBezTo>
                    <a:lnTo>
                      <a:pt x="2108" y="988"/>
                    </a:lnTo>
                    <a:cubicBezTo>
                      <a:pt x="2108" y="441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74"/>
              <p:cNvSpPr/>
              <p:nvPr/>
            </p:nvSpPr>
            <p:spPr>
              <a:xfrm>
                <a:off x="5231300" y="4742975"/>
                <a:ext cx="45275" cy="5375"/>
              </a:xfrm>
              <a:custGeom>
                <a:rect b="b" l="l" r="r" t="t"/>
                <a:pathLst>
                  <a:path extrusionOk="0" h="215" w="1811">
                    <a:moveTo>
                      <a:pt x="0" y="0"/>
                    </a:moveTo>
                    <a:lnTo>
                      <a:pt x="0" y="215"/>
                    </a:lnTo>
                    <a:lnTo>
                      <a:pt x="1810" y="2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74"/>
              <p:cNvSpPr/>
              <p:nvPr/>
            </p:nvSpPr>
            <p:spPr>
              <a:xfrm>
                <a:off x="5224750" y="4723325"/>
                <a:ext cx="19975" cy="44675"/>
              </a:xfrm>
              <a:custGeom>
                <a:rect b="b" l="l" r="r" t="t"/>
                <a:pathLst>
                  <a:path extrusionOk="0" h="1787" w="799">
                    <a:moveTo>
                      <a:pt x="0" y="1"/>
                    </a:moveTo>
                    <a:lnTo>
                      <a:pt x="0" y="1787"/>
                    </a:lnTo>
                    <a:cubicBezTo>
                      <a:pt x="441" y="1787"/>
                      <a:pt x="798" y="1334"/>
                      <a:pt x="798" y="894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74"/>
              <p:cNvSpPr/>
              <p:nvPr/>
            </p:nvSpPr>
            <p:spPr>
              <a:xfrm>
                <a:off x="5263150" y="47355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74"/>
              <p:cNvSpPr/>
              <p:nvPr/>
            </p:nvSpPr>
            <p:spPr>
              <a:xfrm>
                <a:off x="4965200" y="4742975"/>
                <a:ext cx="44950" cy="5375"/>
              </a:xfrm>
              <a:custGeom>
                <a:rect b="b" l="l" r="r" t="t"/>
                <a:pathLst>
                  <a:path extrusionOk="0" h="215" w="1798">
                    <a:moveTo>
                      <a:pt x="0" y="0"/>
                    </a:moveTo>
                    <a:lnTo>
                      <a:pt x="0" y="215"/>
                    </a:lnTo>
                    <a:lnTo>
                      <a:pt x="1798" y="215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74"/>
              <p:cNvSpPr/>
              <p:nvPr/>
            </p:nvSpPr>
            <p:spPr>
              <a:xfrm>
                <a:off x="4996750" y="4723325"/>
                <a:ext cx="19950" cy="44675"/>
              </a:xfrm>
              <a:custGeom>
                <a:rect b="b" l="l" r="r" t="t"/>
                <a:pathLst>
                  <a:path extrusionOk="0" h="1787" w="798">
                    <a:moveTo>
                      <a:pt x="798" y="1"/>
                    </a:moveTo>
                    <a:cubicBezTo>
                      <a:pt x="357" y="1"/>
                      <a:pt x="0" y="453"/>
                      <a:pt x="0" y="894"/>
                    </a:cubicBezTo>
                    <a:cubicBezTo>
                      <a:pt x="0" y="1334"/>
                      <a:pt x="357" y="1787"/>
                      <a:pt x="798" y="1787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74"/>
              <p:cNvSpPr/>
              <p:nvPr/>
            </p:nvSpPr>
            <p:spPr>
              <a:xfrm>
                <a:off x="5014000" y="4659625"/>
                <a:ext cx="211975" cy="169400"/>
              </a:xfrm>
              <a:custGeom>
                <a:rect b="b" l="l" r="r" t="t"/>
                <a:pathLst>
                  <a:path extrusionOk="0" h="6776" w="8479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59"/>
                      <a:pt x="918" y="6775"/>
                      <a:pt x="2049" y="6775"/>
                    </a:cubicBezTo>
                    <a:lnTo>
                      <a:pt x="6430" y="6775"/>
                    </a:lnTo>
                    <a:cubicBezTo>
                      <a:pt x="7561" y="6775"/>
                      <a:pt x="8478" y="5859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74"/>
              <p:cNvSpPr/>
              <p:nvPr/>
            </p:nvSpPr>
            <p:spPr>
              <a:xfrm>
                <a:off x="5070275" y="4712175"/>
                <a:ext cx="31575" cy="28025"/>
              </a:xfrm>
              <a:custGeom>
                <a:rect b="b" l="l" r="r" t="t"/>
                <a:pathLst>
                  <a:path extrusionOk="0" h="1121" w="1263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40"/>
                      <a:pt x="0" y="697"/>
                      <a:pt x="202" y="935"/>
                    </a:cubicBezTo>
                    <a:cubicBezTo>
                      <a:pt x="312" y="1057"/>
                      <a:pt x="467" y="1120"/>
                      <a:pt x="624" y="1120"/>
                    </a:cubicBezTo>
                    <a:cubicBezTo>
                      <a:pt x="757" y="1120"/>
                      <a:pt x="891" y="1075"/>
                      <a:pt x="1000" y="982"/>
                    </a:cubicBezTo>
                    <a:cubicBezTo>
                      <a:pt x="1238" y="780"/>
                      <a:pt x="1262" y="423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74"/>
              <p:cNvSpPr/>
              <p:nvPr/>
            </p:nvSpPr>
            <p:spPr>
              <a:xfrm>
                <a:off x="5138425" y="4712175"/>
                <a:ext cx="31275" cy="28025"/>
              </a:xfrm>
              <a:custGeom>
                <a:rect b="b" l="l" r="r" t="t"/>
                <a:pathLst>
                  <a:path extrusionOk="0" h="1121" w="1251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13" y="1057"/>
                      <a:pt x="468" y="1120"/>
                      <a:pt x="623" y="1120"/>
                    </a:cubicBezTo>
                    <a:cubicBezTo>
                      <a:pt x="754" y="1120"/>
                      <a:pt x="885" y="1075"/>
                      <a:pt x="989" y="982"/>
                    </a:cubicBezTo>
                    <a:cubicBezTo>
                      <a:pt x="1227" y="780"/>
                      <a:pt x="1251" y="423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74"/>
              <p:cNvSpPr/>
              <p:nvPr/>
            </p:nvSpPr>
            <p:spPr>
              <a:xfrm>
                <a:off x="5075325" y="4759350"/>
                <a:ext cx="89325" cy="23825"/>
              </a:xfrm>
              <a:custGeom>
                <a:rect b="b" l="l" r="r" t="t"/>
                <a:pathLst>
                  <a:path extrusionOk="0" h="953" w="3573">
                    <a:moveTo>
                      <a:pt x="453" y="0"/>
                    </a:moveTo>
                    <a:cubicBezTo>
                      <a:pt x="203" y="0"/>
                      <a:pt x="0" y="203"/>
                      <a:pt x="0" y="441"/>
                    </a:cubicBezTo>
                    <a:lnTo>
                      <a:pt x="0" y="512"/>
                    </a:lnTo>
                    <a:cubicBezTo>
                      <a:pt x="0" y="762"/>
                      <a:pt x="203" y="953"/>
                      <a:pt x="453" y="953"/>
                    </a:cubicBezTo>
                    <a:lnTo>
                      <a:pt x="3132" y="953"/>
                    </a:lnTo>
                    <a:cubicBezTo>
                      <a:pt x="3370" y="953"/>
                      <a:pt x="3572" y="762"/>
                      <a:pt x="3572" y="512"/>
                    </a:cubicBezTo>
                    <a:lnTo>
                      <a:pt x="3572" y="441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74"/>
              <p:cNvSpPr/>
              <p:nvPr/>
            </p:nvSpPr>
            <p:spPr>
              <a:xfrm>
                <a:off x="5083650" y="4768275"/>
                <a:ext cx="72650" cy="5975"/>
              </a:xfrm>
              <a:custGeom>
                <a:rect b="b" l="l" r="r" t="t"/>
                <a:pathLst>
                  <a:path extrusionOk="0" h="239" w="2906">
                    <a:moveTo>
                      <a:pt x="120" y="1"/>
                    </a:moveTo>
                    <a:cubicBezTo>
                      <a:pt x="60" y="1"/>
                      <a:pt x="1" y="48"/>
                      <a:pt x="1" y="120"/>
                    </a:cubicBezTo>
                    <a:cubicBezTo>
                      <a:pt x="1" y="179"/>
                      <a:pt x="60" y="239"/>
                      <a:pt x="120" y="239"/>
                    </a:cubicBezTo>
                    <a:lnTo>
                      <a:pt x="2787" y="239"/>
                    </a:lnTo>
                    <a:cubicBezTo>
                      <a:pt x="2858" y="239"/>
                      <a:pt x="2906" y="191"/>
                      <a:pt x="2906" y="120"/>
                    </a:cubicBezTo>
                    <a:cubicBezTo>
                      <a:pt x="2906" y="48"/>
                      <a:pt x="2858" y="1"/>
                      <a:pt x="2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74"/>
              <p:cNvSpPr/>
              <p:nvPr/>
            </p:nvSpPr>
            <p:spPr>
              <a:xfrm>
                <a:off x="4958050" y="47355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4" name="Google Shape;1524;p74"/>
          <p:cNvGrpSpPr/>
          <p:nvPr/>
        </p:nvGrpSpPr>
        <p:grpSpPr>
          <a:xfrm>
            <a:off x="5000166" y="3126847"/>
            <a:ext cx="814595" cy="1025752"/>
            <a:chOff x="6149875" y="4271313"/>
            <a:chExt cx="334275" cy="420925"/>
          </a:xfrm>
        </p:grpSpPr>
        <p:sp>
          <p:nvSpPr>
            <p:cNvPr id="1525" name="Google Shape;1525;p74"/>
            <p:cNvSpPr/>
            <p:nvPr/>
          </p:nvSpPr>
          <p:spPr>
            <a:xfrm>
              <a:off x="6149875" y="4271325"/>
              <a:ext cx="334275" cy="420900"/>
            </a:xfrm>
            <a:custGeom>
              <a:rect b="b" l="l" r="r" t="t"/>
              <a:pathLst>
                <a:path extrusionOk="0" h="16836" w="13371">
                  <a:moveTo>
                    <a:pt x="5632" y="0"/>
                  </a:moveTo>
                  <a:cubicBezTo>
                    <a:pt x="5382" y="0"/>
                    <a:pt x="5191" y="203"/>
                    <a:pt x="5191" y="453"/>
                  </a:cubicBezTo>
                  <a:cubicBezTo>
                    <a:pt x="5191" y="691"/>
                    <a:pt x="5382" y="893"/>
                    <a:pt x="5632" y="893"/>
                  </a:cubicBezTo>
                  <a:lnTo>
                    <a:pt x="6060" y="2191"/>
                  </a:lnTo>
                  <a:cubicBezTo>
                    <a:pt x="5632" y="2370"/>
                    <a:pt x="5286" y="2715"/>
                    <a:pt x="5144" y="3144"/>
                  </a:cubicBezTo>
                  <a:cubicBezTo>
                    <a:pt x="3048" y="3513"/>
                    <a:pt x="1476" y="5049"/>
                    <a:pt x="1476" y="6882"/>
                  </a:cubicBezTo>
                  <a:lnTo>
                    <a:pt x="1476" y="13026"/>
                  </a:lnTo>
                  <a:lnTo>
                    <a:pt x="1476" y="14669"/>
                  </a:lnTo>
                  <a:lnTo>
                    <a:pt x="1095" y="14669"/>
                  </a:lnTo>
                  <a:cubicBezTo>
                    <a:pt x="488" y="14669"/>
                    <a:pt x="0" y="15157"/>
                    <a:pt x="0" y="15752"/>
                  </a:cubicBezTo>
                  <a:cubicBezTo>
                    <a:pt x="0" y="16348"/>
                    <a:pt x="488" y="16836"/>
                    <a:pt x="1095" y="16836"/>
                  </a:cubicBezTo>
                  <a:lnTo>
                    <a:pt x="12275" y="16836"/>
                  </a:lnTo>
                  <a:cubicBezTo>
                    <a:pt x="12871" y="16836"/>
                    <a:pt x="13359" y="16348"/>
                    <a:pt x="13359" y="15752"/>
                  </a:cubicBezTo>
                  <a:cubicBezTo>
                    <a:pt x="13371" y="15145"/>
                    <a:pt x="12883" y="14669"/>
                    <a:pt x="12287" y="14669"/>
                  </a:cubicBezTo>
                  <a:lnTo>
                    <a:pt x="11906" y="14669"/>
                  </a:lnTo>
                  <a:lnTo>
                    <a:pt x="11906" y="13026"/>
                  </a:lnTo>
                  <a:lnTo>
                    <a:pt x="11906" y="6882"/>
                  </a:lnTo>
                  <a:cubicBezTo>
                    <a:pt x="11906" y="5049"/>
                    <a:pt x="10323" y="3513"/>
                    <a:pt x="8227" y="3144"/>
                  </a:cubicBezTo>
                  <a:cubicBezTo>
                    <a:pt x="8084" y="2715"/>
                    <a:pt x="7751" y="2358"/>
                    <a:pt x="7310" y="2191"/>
                  </a:cubicBezTo>
                  <a:lnTo>
                    <a:pt x="7739" y="893"/>
                  </a:lnTo>
                  <a:cubicBezTo>
                    <a:pt x="7989" y="893"/>
                    <a:pt x="8192" y="691"/>
                    <a:pt x="8192" y="453"/>
                  </a:cubicBezTo>
                  <a:cubicBezTo>
                    <a:pt x="8192" y="203"/>
                    <a:pt x="7989" y="0"/>
                    <a:pt x="7739" y="0"/>
                  </a:cubicBezTo>
                  <a:cubicBezTo>
                    <a:pt x="7501" y="0"/>
                    <a:pt x="7299" y="203"/>
                    <a:pt x="7299" y="453"/>
                  </a:cubicBezTo>
                  <a:cubicBezTo>
                    <a:pt x="7299" y="596"/>
                    <a:pt x="7370" y="727"/>
                    <a:pt x="7477" y="810"/>
                  </a:cubicBezTo>
                  <a:lnTo>
                    <a:pt x="7049" y="2108"/>
                  </a:lnTo>
                  <a:cubicBezTo>
                    <a:pt x="6929" y="2084"/>
                    <a:pt x="6810" y="2072"/>
                    <a:pt x="6691" y="2072"/>
                  </a:cubicBezTo>
                  <a:cubicBezTo>
                    <a:pt x="6560" y="2072"/>
                    <a:pt x="6441" y="2084"/>
                    <a:pt x="6334" y="2108"/>
                  </a:cubicBezTo>
                  <a:lnTo>
                    <a:pt x="5894" y="810"/>
                  </a:lnTo>
                  <a:cubicBezTo>
                    <a:pt x="6001" y="727"/>
                    <a:pt x="6072" y="596"/>
                    <a:pt x="6072" y="453"/>
                  </a:cubicBezTo>
                  <a:cubicBezTo>
                    <a:pt x="6072" y="203"/>
                    <a:pt x="5882" y="0"/>
                    <a:pt x="563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6" name="Google Shape;1526;p74"/>
            <p:cNvGrpSpPr/>
            <p:nvPr/>
          </p:nvGrpSpPr>
          <p:grpSpPr>
            <a:xfrm>
              <a:off x="6150150" y="4271313"/>
              <a:ext cx="334000" cy="420925"/>
              <a:chOff x="6150150" y="4555150"/>
              <a:chExt cx="334000" cy="420925"/>
            </a:xfrm>
          </p:grpSpPr>
          <p:sp>
            <p:nvSpPr>
              <p:cNvPr id="1527" name="Google Shape;1527;p74"/>
              <p:cNvSpPr/>
              <p:nvPr/>
            </p:nvSpPr>
            <p:spPr>
              <a:xfrm>
                <a:off x="6320725" y="4562900"/>
                <a:ext cx="26800" cy="62525"/>
              </a:xfrm>
              <a:custGeom>
                <a:rect b="b" l="l" r="r" t="t"/>
                <a:pathLst>
                  <a:path extrusionOk="0" h="2501" w="1072">
                    <a:moveTo>
                      <a:pt x="810" y="0"/>
                    </a:moveTo>
                    <a:lnTo>
                      <a:pt x="0" y="2417"/>
                    </a:lnTo>
                    <a:lnTo>
                      <a:pt x="262" y="2501"/>
                    </a:lnTo>
                    <a:lnTo>
                      <a:pt x="1072" y="84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74"/>
              <p:cNvSpPr/>
              <p:nvPr/>
            </p:nvSpPr>
            <p:spPr>
              <a:xfrm>
                <a:off x="6332325" y="4555150"/>
                <a:ext cx="22350" cy="22050"/>
              </a:xfrm>
              <a:custGeom>
                <a:rect b="b" l="l" r="r" t="t"/>
                <a:pathLst>
                  <a:path extrusionOk="0" h="882" w="894">
                    <a:moveTo>
                      <a:pt x="453" y="1"/>
                    </a:moveTo>
                    <a:cubicBezTo>
                      <a:pt x="203" y="1"/>
                      <a:pt x="1" y="191"/>
                      <a:pt x="1" y="441"/>
                    </a:cubicBezTo>
                    <a:cubicBezTo>
                      <a:pt x="1" y="691"/>
                      <a:pt x="203" y="882"/>
                      <a:pt x="453" y="882"/>
                    </a:cubicBezTo>
                    <a:cubicBezTo>
                      <a:pt x="691" y="882"/>
                      <a:pt x="894" y="691"/>
                      <a:pt x="894" y="441"/>
                    </a:cubicBezTo>
                    <a:cubicBezTo>
                      <a:pt x="894" y="191"/>
                      <a:pt x="691" y="1"/>
                      <a:pt x="4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74"/>
              <p:cNvSpPr/>
              <p:nvPr/>
            </p:nvSpPr>
            <p:spPr>
              <a:xfrm>
                <a:off x="6287075" y="4563500"/>
                <a:ext cx="26825" cy="62525"/>
              </a:xfrm>
              <a:custGeom>
                <a:rect b="b" l="l" r="r" t="t"/>
                <a:pathLst>
                  <a:path extrusionOk="0" h="2501" w="1073">
                    <a:moveTo>
                      <a:pt x="263" y="0"/>
                    </a:moveTo>
                    <a:lnTo>
                      <a:pt x="1" y="83"/>
                    </a:lnTo>
                    <a:lnTo>
                      <a:pt x="810" y="2500"/>
                    </a:lnTo>
                    <a:lnTo>
                      <a:pt x="1072" y="24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74"/>
              <p:cNvSpPr/>
              <p:nvPr/>
            </p:nvSpPr>
            <p:spPr>
              <a:xfrm>
                <a:off x="6279650" y="4555150"/>
                <a:ext cx="22350" cy="22050"/>
              </a:xfrm>
              <a:custGeom>
                <a:rect b="b" l="l" r="r" t="t"/>
                <a:pathLst>
                  <a:path extrusionOk="0" h="882" w="894">
                    <a:moveTo>
                      <a:pt x="441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691"/>
                      <a:pt x="203" y="882"/>
                      <a:pt x="441" y="882"/>
                    </a:cubicBezTo>
                    <a:cubicBezTo>
                      <a:pt x="691" y="882"/>
                      <a:pt x="893" y="691"/>
                      <a:pt x="893" y="441"/>
                    </a:cubicBezTo>
                    <a:cubicBezTo>
                      <a:pt x="893" y="191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74"/>
              <p:cNvSpPr/>
              <p:nvPr/>
            </p:nvSpPr>
            <p:spPr>
              <a:xfrm>
                <a:off x="6276675" y="4606950"/>
                <a:ext cx="80675" cy="38125"/>
              </a:xfrm>
              <a:custGeom>
                <a:rect b="b" l="l" r="r" t="t"/>
                <a:pathLst>
                  <a:path extrusionOk="0" h="1525" w="3227">
                    <a:moveTo>
                      <a:pt x="1619" y="0"/>
                    </a:moveTo>
                    <a:cubicBezTo>
                      <a:pt x="726" y="0"/>
                      <a:pt x="0" y="679"/>
                      <a:pt x="0" y="1524"/>
                    </a:cubicBezTo>
                    <a:lnTo>
                      <a:pt x="3227" y="1524"/>
                    </a:lnTo>
                    <a:cubicBezTo>
                      <a:pt x="3227" y="679"/>
                      <a:pt x="2512" y="0"/>
                      <a:pt x="1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74"/>
              <p:cNvSpPr/>
              <p:nvPr/>
            </p:nvSpPr>
            <p:spPr>
              <a:xfrm>
                <a:off x="6186775" y="4631350"/>
                <a:ext cx="260775" cy="336975"/>
              </a:xfrm>
              <a:custGeom>
                <a:rect b="b" l="l" r="r" t="t"/>
                <a:pathLst>
                  <a:path extrusionOk="0" h="13479" w="10431">
                    <a:moveTo>
                      <a:pt x="4656" y="1"/>
                    </a:moveTo>
                    <a:cubicBezTo>
                      <a:pt x="2084" y="1"/>
                      <a:pt x="0" y="1715"/>
                      <a:pt x="0" y="3834"/>
                    </a:cubicBezTo>
                    <a:lnTo>
                      <a:pt x="0" y="13478"/>
                    </a:lnTo>
                    <a:lnTo>
                      <a:pt x="10430" y="13478"/>
                    </a:lnTo>
                    <a:lnTo>
                      <a:pt x="10430" y="3834"/>
                    </a:lnTo>
                    <a:cubicBezTo>
                      <a:pt x="10430" y="1715"/>
                      <a:pt x="8347" y="1"/>
                      <a:pt x="5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74"/>
              <p:cNvSpPr/>
              <p:nvPr/>
            </p:nvSpPr>
            <p:spPr>
              <a:xfrm>
                <a:off x="6150150" y="4921575"/>
                <a:ext cx="334000" cy="54500"/>
              </a:xfrm>
              <a:custGeom>
                <a:rect b="b" l="l" r="r" t="t"/>
                <a:pathLst>
                  <a:path extrusionOk="0" h="2180" w="13360">
                    <a:moveTo>
                      <a:pt x="1084" y="0"/>
                    </a:moveTo>
                    <a:cubicBezTo>
                      <a:pt x="489" y="0"/>
                      <a:pt x="1" y="488"/>
                      <a:pt x="1" y="1084"/>
                    </a:cubicBezTo>
                    <a:cubicBezTo>
                      <a:pt x="1" y="1691"/>
                      <a:pt x="489" y="2179"/>
                      <a:pt x="1084" y="2179"/>
                    </a:cubicBezTo>
                    <a:lnTo>
                      <a:pt x="12276" y="2179"/>
                    </a:lnTo>
                    <a:cubicBezTo>
                      <a:pt x="12872" y="2179"/>
                      <a:pt x="13360" y="1691"/>
                      <a:pt x="13360" y="1084"/>
                    </a:cubicBezTo>
                    <a:cubicBezTo>
                      <a:pt x="13360" y="488"/>
                      <a:pt x="12872" y="0"/>
                      <a:pt x="12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74"/>
              <p:cNvSpPr/>
              <p:nvPr/>
            </p:nvSpPr>
            <p:spPr>
              <a:xfrm>
                <a:off x="6186775" y="4880500"/>
                <a:ext cx="260775" cy="41100"/>
              </a:xfrm>
              <a:custGeom>
                <a:rect b="b" l="l" r="r" t="t"/>
                <a:pathLst>
                  <a:path extrusionOk="0" h="1644" w="10431">
                    <a:moveTo>
                      <a:pt x="0" y="0"/>
                    </a:moveTo>
                    <a:lnTo>
                      <a:pt x="0" y="1643"/>
                    </a:lnTo>
                    <a:lnTo>
                      <a:pt x="10430" y="1643"/>
                    </a:lnTo>
                    <a:lnTo>
                      <a:pt x="10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74"/>
              <p:cNvSpPr/>
              <p:nvPr/>
            </p:nvSpPr>
            <p:spPr>
              <a:xfrm>
                <a:off x="6244825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5" y="370"/>
                    </a:cubicBezTo>
                    <a:cubicBezTo>
                      <a:pt x="715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74"/>
              <p:cNvSpPr/>
              <p:nvPr/>
            </p:nvSpPr>
            <p:spPr>
              <a:xfrm>
                <a:off x="6217425" y="4939425"/>
                <a:ext cx="18200" cy="18175"/>
              </a:xfrm>
              <a:custGeom>
                <a:rect b="b" l="l" r="r" t="t"/>
                <a:pathLst>
                  <a:path extrusionOk="0" h="727" w="728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74"/>
              <p:cNvSpPr/>
              <p:nvPr/>
            </p:nvSpPr>
            <p:spPr>
              <a:xfrm>
                <a:off x="619005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74"/>
              <p:cNvSpPr/>
              <p:nvPr/>
            </p:nvSpPr>
            <p:spPr>
              <a:xfrm>
                <a:off x="642610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4" y="370"/>
                    </a:cubicBezTo>
                    <a:cubicBezTo>
                      <a:pt x="714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74"/>
              <p:cNvSpPr/>
              <p:nvPr/>
            </p:nvSpPr>
            <p:spPr>
              <a:xfrm>
                <a:off x="639870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74"/>
              <p:cNvSpPr/>
              <p:nvPr/>
            </p:nvSpPr>
            <p:spPr>
              <a:xfrm>
                <a:off x="6371325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74"/>
              <p:cNvSpPr/>
              <p:nvPr/>
            </p:nvSpPr>
            <p:spPr>
              <a:xfrm>
                <a:off x="6260000" y="4737150"/>
                <a:ext cx="42575" cy="37950"/>
              </a:xfrm>
              <a:custGeom>
                <a:rect b="b" l="l" r="r" t="t"/>
                <a:pathLst>
                  <a:path extrusionOk="0" h="1518" w="1703">
                    <a:moveTo>
                      <a:pt x="846" y="1"/>
                    </a:moveTo>
                    <a:cubicBezTo>
                      <a:pt x="670" y="1"/>
                      <a:pt x="492" y="61"/>
                      <a:pt x="346" y="186"/>
                    </a:cubicBezTo>
                    <a:cubicBezTo>
                      <a:pt x="36" y="460"/>
                      <a:pt x="0" y="936"/>
                      <a:pt x="274" y="1257"/>
                    </a:cubicBezTo>
                    <a:cubicBezTo>
                      <a:pt x="422" y="1431"/>
                      <a:pt x="629" y="1518"/>
                      <a:pt x="839" y="1518"/>
                    </a:cubicBezTo>
                    <a:cubicBezTo>
                      <a:pt x="1017" y="1518"/>
                      <a:pt x="1198" y="1455"/>
                      <a:pt x="1346" y="1329"/>
                    </a:cubicBezTo>
                    <a:cubicBezTo>
                      <a:pt x="1667" y="1055"/>
                      <a:pt x="1703" y="579"/>
                      <a:pt x="1417" y="257"/>
                    </a:cubicBezTo>
                    <a:cubicBezTo>
                      <a:pt x="1268" y="88"/>
                      <a:pt x="1058" y="1"/>
                      <a:pt x="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74"/>
              <p:cNvSpPr/>
              <p:nvPr/>
            </p:nvSpPr>
            <p:spPr>
              <a:xfrm>
                <a:off x="6333225" y="4737000"/>
                <a:ext cx="39300" cy="38175"/>
              </a:xfrm>
              <a:custGeom>
                <a:rect b="b" l="l" r="r" t="t"/>
                <a:pathLst>
                  <a:path extrusionOk="0" h="1527" w="1572">
                    <a:moveTo>
                      <a:pt x="801" y="0"/>
                    </a:moveTo>
                    <a:cubicBezTo>
                      <a:pt x="403" y="0"/>
                      <a:pt x="59" y="303"/>
                      <a:pt x="24" y="716"/>
                    </a:cubicBezTo>
                    <a:cubicBezTo>
                      <a:pt x="0" y="1132"/>
                      <a:pt x="310" y="1490"/>
                      <a:pt x="738" y="1525"/>
                    </a:cubicBezTo>
                    <a:cubicBezTo>
                      <a:pt x="754" y="1526"/>
                      <a:pt x="769" y="1527"/>
                      <a:pt x="783" y="1527"/>
                    </a:cubicBezTo>
                    <a:cubicBezTo>
                      <a:pt x="1181" y="1527"/>
                      <a:pt x="1514" y="1225"/>
                      <a:pt x="1548" y="823"/>
                    </a:cubicBezTo>
                    <a:cubicBezTo>
                      <a:pt x="1572" y="406"/>
                      <a:pt x="1262" y="37"/>
                      <a:pt x="846" y="1"/>
                    </a:cubicBezTo>
                    <a:cubicBezTo>
                      <a:pt x="831" y="1"/>
                      <a:pt x="816" y="0"/>
                      <a:pt x="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74"/>
              <p:cNvSpPr/>
              <p:nvPr/>
            </p:nvSpPr>
            <p:spPr>
              <a:xfrm>
                <a:off x="6251075" y="4795650"/>
                <a:ext cx="132175" cy="35750"/>
              </a:xfrm>
              <a:custGeom>
                <a:rect b="b" l="l" r="r" t="t"/>
                <a:pathLst>
                  <a:path extrusionOk="0" h="1430" w="5287">
                    <a:moveTo>
                      <a:pt x="667" y="1"/>
                    </a:moveTo>
                    <a:cubicBezTo>
                      <a:pt x="298" y="1"/>
                      <a:pt x="0" y="299"/>
                      <a:pt x="0" y="668"/>
                    </a:cubicBezTo>
                    <a:lnTo>
                      <a:pt x="0" y="763"/>
                    </a:lnTo>
                    <a:cubicBezTo>
                      <a:pt x="0" y="1132"/>
                      <a:pt x="298" y="1430"/>
                      <a:pt x="667" y="1430"/>
                    </a:cubicBezTo>
                    <a:lnTo>
                      <a:pt x="4620" y="1430"/>
                    </a:lnTo>
                    <a:cubicBezTo>
                      <a:pt x="4989" y="1430"/>
                      <a:pt x="5287" y="1132"/>
                      <a:pt x="5287" y="763"/>
                    </a:cubicBezTo>
                    <a:lnTo>
                      <a:pt x="5287" y="668"/>
                    </a:lnTo>
                    <a:cubicBezTo>
                      <a:pt x="5287" y="299"/>
                      <a:pt x="4989" y="1"/>
                      <a:pt x="4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74"/>
              <p:cNvSpPr/>
              <p:nvPr/>
            </p:nvSpPr>
            <p:spPr>
              <a:xfrm>
                <a:off x="6263575" y="4809350"/>
                <a:ext cx="107175" cy="8650"/>
              </a:xfrm>
              <a:custGeom>
                <a:rect b="b" l="l" r="r" t="t"/>
                <a:pathLst>
                  <a:path extrusionOk="0" h="346" w="4287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46"/>
                      <a:pt x="167" y="346"/>
                    </a:cubicBezTo>
                    <a:lnTo>
                      <a:pt x="4108" y="346"/>
                    </a:lnTo>
                    <a:cubicBezTo>
                      <a:pt x="4215" y="346"/>
                      <a:pt x="4286" y="263"/>
                      <a:pt x="4286" y="167"/>
                    </a:cubicBezTo>
                    <a:cubicBezTo>
                      <a:pt x="4286" y="72"/>
                      <a:pt x="4215" y="1"/>
                      <a:pt x="4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5" name="Google Shape;1545;p74"/>
          <p:cNvGrpSpPr/>
          <p:nvPr/>
        </p:nvGrpSpPr>
        <p:grpSpPr>
          <a:xfrm>
            <a:off x="822866" y="1587988"/>
            <a:ext cx="234762" cy="218290"/>
            <a:chOff x="8652775" y="883650"/>
            <a:chExt cx="38125" cy="35450"/>
          </a:xfrm>
        </p:grpSpPr>
        <p:sp>
          <p:nvSpPr>
            <p:cNvPr id="1546" name="Google Shape;1546;p7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74"/>
          <p:cNvSpPr/>
          <p:nvPr/>
        </p:nvSpPr>
        <p:spPr>
          <a:xfrm>
            <a:off x="7779732" y="311840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74"/>
          <p:cNvSpPr/>
          <p:nvPr/>
        </p:nvSpPr>
        <p:spPr>
          <a:xfrm>
            <a:off x="654668" y="980256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4"/>
          <p:cNvSpPr/>
          <p:nvPr/>
        </p:nvSpPr>
        <p:spPr>
          <a:xfrm>
            <a:off x="654668" y="110679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75"/>
          <p:cNvSpPr txBox="1"/>
          <p:nvPr>
            <p:ph type="title"/>
          </p:nvPr>
        </p:nvSpPr>
        <p:spPr>
          <a:xfrm>
            <a:off x="713275" y="193575"/>
            <a:ext cx="77175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/>
              <a:t>Top Things To Remember When Using Humanoid Robot</a:t>
            </a:r>
            <a:endParaRPr sz="2500" u="sng"/>
          </a:p>
        </p:txBody>
      </p:sp>
      <p:sp>
        <p:nvSpPr>
          <p:cNvPr id="1557" name="Google Shape;1557;p75"/>
          <p:cNvSpPr txBox="1"/>
          <p:nvPr>
            <p:ph idx="2" type="title"/>
          </p:nvPr>
        </p:nvSpPr>
        <p:spPr>
          <a:xfrm>
            <a:off x="713375" y="2699488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558" name="Google Shape;1558;p75"/>
          <p:cNvSpPr txBox="1"/>
          <p:nvPr>
            <p:ph idx="1" type="subTitle"/>
          </p:nvPr>
        </p:nvSpPr>
        <p:spPr>
          <a:xfrm>
            <a:off x="713400" y="3107600"/>
            <a:ext cx="24054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 proper safety protocols, including wearing appropriate equipment and ensuring that the robot is operated in a safe environment.</a:t>
            </a:r>
            <a:endParaRPr/>
          </a:p>
        </p:txBody>
      </p:sp>
      <p:sp>
        <p:nvSpPr>
          <p:cNvPr id="1559" name="Google Shape;1559;p75"/>
          <p:cNvSpPr txBox="1"/>
          <p:nvPr>
            <p:ph idx="3" type="title"/>
          </p:nvPr>
        </p:nvSpPr>
        <p:spPr>
          <a:xfrm>
            <a:off x="3417163" y="2524613"/>
            <a:ext cx="24054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Power Management</a:t>
            </a:r>
            <a:endParaRPr sz="2300"/>
          </a:p>
        </p:txBody>
      </p:sp>
      <p:sp>
        <p:nvSpPr>
          <p:cNvPr id="1560" name="Google Shape;1560;p75"/>
          <p:cNvSpPr txBox="1"/>
          <p:nvPr>
            <p:ph idx="4" type="subTitle"/>
          </p:nvPr>
        </p:nvSpPr>
        <p:spPr>
          <a:xfrm>
            <a:off x="3321588" y="3106763"/>
            <a:ext cx="24054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 attention to the robot’s power source and monitor battery levels or power supply to prevent unexpected shutdowns or interruptions.</a:t>
            </a:r>
            <a:endParaRPr/>
          </a:p>
        </p:txBody>
      </p:sp>
      <p:sp>
        <p:nvSpPr>
          <p:cNvPr id="1561" name="Google Shape;1561;p75"/>
          <p:cNvSpPr txBox="1"/>
          <p:nvPr>
            <p:ph idx="5" type="title"/>
          </p:nvPr>
        </p:nvSpPr>
        <p:spPr>
          <a:xfrm>
            <a:off x="6025350" y="2699500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1562" name="Google Shape;1562;p75"/>
          <p:cNvSpPr txBox="1"/>
          <p:nvPr>
            <p:ph idx="6" type="subTitle"/>
          </p:nvPr>
        </p:nvSpPr>
        <p:spPr>
          <a:xfrm>
            <a:off x="6025350" y="3180650"/>
            <a:ext cx="24054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 routine maintenance tasks as recommended.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includes cleaning, lubrication, inspection of mechanical parts and calibration of sensors.</a:t>
            </a:r>
            <a:endParaRPr/>
          </a:p>
        </p:txBody>
      </p:sp>
      <p:grpSp>
        <p:nvGrpSpPr>
          <p:cNvPr id="1563" name="Google Shape;1563;p75"/>
          <p:cNvGrpSpPr/>
          <p:nvPr/>
        </p:nvGrpSpPr>
        <p:grpSpPr>
          <a:xfrm>
            <a:off x="1104981" y="1679737"/>
            <a:ext cx="1622240" cy="757444"/>
            <a:chOff x="583400" y="1583225"/>
            <a:chExt cx="508125" cy="237250"/>
          </a:xfrm>
        </p:grpSpPr>
        <p:sp>
          <p:nvSpPr>
            <p:cNvPr id="1564" name="Google Shape;1564;p75"/>
            <p:cNvSpPr/>
            <p:nvPr/>
          </p:nvSpPr>
          <p:spPr>
            <a:xfrm>
              <a:off x="583400" y="1583363"/>
              <a:ext cx="508125" cy="236975"/>
            </a:xfrm>
            <a:custGeom>
              <a:rect b="b" l="l" r="r" t="t"/>
              <a:pathLst>
                <a:path extrusionOk="0" h="9479" w="20325">
                  <a:moveTo>
                    <a:pt x="5644" y="1"/>
                  </a:moveTo>
                  <a:cubicBezTo>
                    <a:pt x="5037" y="1"/>
                    <a:pt x="4560" y="489"/>
                    <a:pt x="4560" y="1084"/>
                  </a:cubicBezTo>
                  <a:lnTo>
                    <a:pt x="4560" y="3001"/>
                  </a:lnTo>
                  <a:cubicBezTo>
                    <a:pt x="4310" y="3013"/>
                    <a:pt x="4120" y="3215"/>
                    <a:pt x="4120" y="3465"/>
                  </a:cubicBezTo>
                  <a:lnTo>
                    <a:pt x="4120" y="3954"/>
                  </a:lnTo>
                  <a:lnTo>
                    <a:pt x="3632" y="3954"/>
                  </a:lnTo>
                  <a:lnTo>
                    <a:pt x="3632" y="4287"/>
                  </a:lnTo>
                  <a:lnTo>
                    <a:pt x="2179" y="4287"/>
                  </a:lnTo>
                  <a:cubicBezTo>
                    <a:pt x="2036" y="3835"/>
                    <a:pt x="1620" y="3501"/>
                    <a:pt x="1108" y="3501"/>
                  </a:cubicBezTo>
                  <a:cubicBezTo>
                    <a:pt x="500" y="3501"/>
                    <a:pt x="0" y="4001"/>
                    <a:pt x="0" y="4608"/>
                  </a:cubicBezTo>
                  <a:cubicBezTo>
                    <a:pt x="0" y="5228"/>
                    <a:pt x="500" y="5728"/>
                    <a:pt x="1108" y="5728"/>
                  </a:cubicBezTo>
                  <a:cubicBezTo>
                    <a:pt x="1608" y="5728"/>
                    <a:pt x="2024" y="5406"/>
                    <a:pt x="2167" y="4954"/>
                  </a:cubicBezTo>
                  <a:lnTo>
                    <a:pt x="3632" y="4954"/>
                  </a:lnTo>
                  <a:lnTo>
                    <a:pt x="3632" y="5299"/>
                  </a:lnTo>
                  <a:lnTo>
                    <a:pt x="4120" y="5299"/>
                  </a:lnTo>
                  <a:lnTo>
                    <a:pt x="4120" y="5728"/>
                  </a:lnTo>
                  <a:cubicBezTo>
                    <a:pt x="4120" y="5978"/>
                    <a:pt x="4310" y="6180"/>
                    <a:pt x="4560" y="6192"/>
                  </a:cubicBezTo>
                  <a:lnTo>
                    <a:pt x="4560" y="8395"/>
                  </a:lnTo>
                  <a:cubicBezTo>
                    <a:pt x="4560" y="8990"/>
                    <a:pt x="5037" y="9478"/>
                    <a:pt x="5644" y="9478"/>
                  </a:cubicBezTo>
                  <a:lnTo>
                    <a:pt x="14657" y="9478"/>
                  </a:lnTo>
                  <a:cubicBezTo>
                    <a:pt x="15252" y="9478"/>
                    <a:pt x="15740" y="8990"/>
                    <a:pt x="15740" y="8395"/>
                  </a:cubicBezTo>
                  <a:lnTo>
                    <a:pt x="15740" y="6192"/>
                  </a:lnTo>
                  <a:cubicBezTo>
                    <a:pt x="16002" y="6192"/>
                    <a:pt x="16205" y="5990"/>
                    <a:pt x="16205" y="5728"/>
                  </a:cubicBezTo>
                  <a:lnTo>
                    <a:pt x="16205" y="5240"/>
                  </a:lnTo>
                  <a:lnTo>
                    <a:pt x="16693" y="5240"/>
                  </a:lnTo>
                  <a:lnTo>
                    <a:pt x="16693" y="4906"/>
                  </a:lnTo>
                  <a:lnTo>
                    <a:pt x="18145" y="4906"/>
                  </a:lnTo>
                  <a:cubicBezTo>
                    <a:pt x="18288" y="5359"/>
                    <a:pt x="18705" y="5692"/>
                    <a:pt x="19217" y="5692"/>
                  </a:cubicBezTo>
                  <a:cubicBezTo>
                    <a:pt x="19824" y="5692"/>
                    <a:pt x="20324" y="5192"/>
                    <a:pt x="20324" y="4573"/>
                  </a:cubicBezTo>
                  <a:cubicBezTo>
                    <a:pt x="20324" y="3966"/>
                    <a:pt x="19824" y="3465"/>
                    <a:pt x="19217" y="3465"/>
                  </a:cubicBezTo>
                  <a:cubicBezTo>
                    <a:pt x="18717" y="3465"/>
                    <a:pt x="18288" y="3787"/>
                    <a:pt x="18145" y="4239"/>
                  </a:cubicBezTo>
                  <a:lnTo>
                    <a:pt x="16693" y="4239"/>
                  </a:lnTo>
                  <a:lnTo>
                    <a:pt x="16693" y="3894"/>
                  </a:lnTo>
                  <a:lnTo>
                    <a:pt x="16205" y="3894"/>
                  </a:lnTo>
                  <a:lnTo>
                    <a:pt x="16205" y="3465"/>
                  </a:lnTo>
                  <a:cubicBezTo>
                    <a:pt x="16205" y="3204"/>
                    <a:pt x="16002" y="3001"/>
                    <a:pt x="15740" y="3001"/>
                  </a:cubicBezTo>
                  <a:lnTo>
                    <a:pt x="15740" y="1084"/>
                  </a:lnTo>
                  <a:cubicBezTo>
                    <a:pt x="15740" y="489"/>
                    <a:pt x="15252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5" name="Google Shape;1565;p75"/>
            <p:cNvGrpSpPr/>
            <p:nvPr/>
          </p:nvGrpSpPr>
          <p:grpSpPr>
            <a:xfrm>
              <a:off x="583400" y="1583225"/>
              <a:ext cx="508125" cy="237250"/>
              <a:chOff x="583400" y="-106425"/>
              <a:chExt cx="508125" cy="237250"/>
            </a:xfrm>
          </p:grpSpPr>
          <p:sp>
            <p:nvSpPr>
              <p:cNvPr id="1566" name="Google Shape;1566;p75"/>
              <p:cNvSpPr/>
              <p:nvPr/>
            </p:nvSpPr>
            <p:spPr>
              <a:xfrm>
                <a:off x="988500" y="-17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75"/>
              <p:cNvSpPr/>
              <p:nvPr/>
            </p:nvSpPr>
            <p:spPr>
              <a:xfrm>
                <a:off x="976900" y="-9100"/>
                <a:ext cx="23825" cy="33675"/>
              </a:xfrm>
              <a:custGeom>
                <a:rect b="b" l="l" r="r" t="t"/>
                <a:pathLst>
                  <a:path extrusionOk="0" h="1347" w="953">
                    <a:moveTo>
                      <a:pt x="0" y="1"/>
                    </a:moveTo>
                    <a:lnTo>
                      <a:pt x="0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75"/>
              <p:cNvSpPr/>
              <p:nvPr/>
            </p:nvSpPr>
            <p:spPr>
              <a:xfrm>
                <a:off x="9652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15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15" y="3192"/>
                      <a:pt x="465" y="3192"/>
                    </a:cubicBezTo>
                    <a:cubicBezTo>
                      <a:pt x="727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27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75"/>
              <p:cNvSpPr/>
              <p:nvPr/>
            </p:nvSpPr>
            <p:spPr>
              <a:xfrm>
                <a:off x="1035825" y="-19825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75"/>
              <p:cNvSpPr/>
              <p:nvPr/>
            </p:nvSpPr>
            <p:spPr>
              <a:xfrm>
                <a:off x="611075" y="132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0"/>
                    </a:moveTo>
                    <a:lnTo>
                      <a:pt x="1" y="643"/>
                    </a:lnTo>
                    <a:lnTo>
                      <a:pt x="3013" y="643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75"/>
              <p:cNvSpPr/>
              <p:nvPr/>
            </p:nvSpPr>
            <p:spPr>
              <a:xfrm>
                <a:off x="674175" y="-7300"/>
                <a:ext cx="23850" cy="33350"/>
              </a:xfrm>
              <a:custGeom>
                <a:rect b="b" l="l" r="r" t="t"/>
                <a:pathLst>
                  <a:path extrusionOk="0" h="1334" w="954">
                    <a:moveTo>
                      <a:pt x="1" y="0"/>
                    </a:moveTo>
                    <a:lnTo>
                      <a:pt x="1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75"/>
              <p:cNvSpPr/>
              <p:nvPr/>
            </p:nvSpPr>
            <p:spPr>
              <a:xfrm>
                <a:off x="6863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03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03" y="3192"/>
                      <a:pt x="465" y="3192"/>
                    </a:cubicBezTo>
                    <a:cubicBezTo>
                      <a:pt x="715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75"/>
              <p:cNvSpPr/>
              <p:nvPr/>
            </p:nvSpPr>
            <p:spPr>
              <a:xfrm>
                <a:off x="583400" y="-18925"/>
                <a:ext cx="55675" cy="55700"/>
              </a:xfrm>
              <a:custGeom>
                <a:rect b="b" l="l" r="r" t="t"/>
                <a:pathLst>
                  <a:path extrusionOk="0" h="2228" w="2227">
                    <a:moveTo>
                      <a:pt x="1119" y="1"/>
                    </a:moveTo>
                    <a:cubicBezTo>
                      <a:pt x="500" y="1"/>
                      <a:pt x="0" y="501"/>
                      <a:pt x="0" y="1120"/>
                    </a:cubicBezTo>
                    <a:cubicBezTo>
                      <a:pt x="0" y="1739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75"/>
              <p:cNvSpPr/>
              <p:nvPr/>
            </p:nvSpPr>
            <p:spPr>
              <a:xfrm>
                <a:off x="697400" y="-106425"/>
                <a:ext cx="279525" cy="237250"/>
              </a:xfrm>
              <a:custGeom>
                <a:rect b="b" l="l" r="r" t="t"/>
                <a:pathLst>
                  <a:path extrusionOk="0" h="9490" w="11181">
                    <a:moveTo>
                      <a:pt x="1084" y="0"/>
                    </a:moveTo>
                    <a:cubicBezTo>
                      <a:pt x="489" y="0"/>
                      <a:pt x="0" y="488"/>
                      <a:pt x="0" y="1096"/>
                    </a:cubicBezTo>
                    <a:lnTo>
                      <a:pt x="0" y="8394"/>
                    </a:lnTo>
                    <a:cubicBezTo>
                      <a:pt x="0" y="9001"/>
                      <a:pt x="489" y="9490"/>
                      <a:pt x="1084" y="9490"/>
                    </a:cubicBezTo>
                    <a:lnTo>
                      <a:pt x="10097" y="9490"/>
                    </a:lnTo>
                    <a:cubicBezTo>
                      <a:pt x="10692" y="9490"/>
                      <a:pt x="11180" y="9001"/>
                      <a:pt x="11180" y="8394"/>
                    </a:cubicBezTo>
                    <a:lnTo>
                      <a:pt x="11180" y="1096"/>
                    </a:lnTo>
                    <a:cubicBezTo>
                      <a:pt x="11180" y="488"/>
                      <a:pt x="10692" y="0"/>
                      <a:pt x="10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75"/>
              <p:cNvSpPr/>
              <p:nvPr/>
            </p:nvSpPr>
            <p:spPr>
              <a:xfrm>
                <a:off x="723000" y="33175"/>
                <a:ext cx="228325" cy="72050"/>
              </a:xfrm>
              <a:custGeom>
                <a:rect b="b" l="l" r="r" t="t"/>
                <a:pathLst>
                  <a:path extrusionOk="0" h="2882" w="9133">
                    <a:moveTo>
                      <a:pt x="1381" y="0"/>
                    </a:moveTo>
                    <a:cubicBezTo>
                      <a:pt x="619" y="0"/>
                      <a:pt x="0" y="655"/>
                      <a:pt x="0" y="1441"/>
                    </a:cubicBezTo>
                    <a:cubicBezTo>
                      <a:pt x="0" y="2239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39"/>
                      <a:pt x="9132" y="1441"/>
                    </a:cubicBezTo>
                    <a:cubicBezTo>
                      <a:pt x="9132" y="643"/>
                      <a:pt x="8513" y="0"/>
                      <a:pt x="7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75"/>
              <p:cNvSpPr/>
              <p:nvPr/>
            </p:nvSpPr>
            <p:spPr>
              <a:xfrm>
                <a:off x="7506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8"/>
                    </a:cubicBezTo>
                    <a:cubicBezTo>
                      <a:pt x="787" y="1125"/>
                      <a:pt x="1335" y="1697"/>
                      <a:pt x="1895" y="2233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8"/>
                      <a:pt x="2371" y="1756"/>
                    </a:cubicBezTo>
                    <a:cubicBezTo>
                      <a:pt x="1811" y="1221"/>
                      <a:pt x="1264" y="649"/>
                      <a:pt x="716" y="101"/>
                    </a:cubicBezTo>
                    <a:cubicBezTo>
                      <a:pt x="645" y="31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75"/>
              <p:cNvSpPr/>
              <p:nvPr/>
            </p:nvSpPr>
            <p:spPr>
              <a:xfrm>
                <a:off x="750375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1"/>
                      <a:pt x="1906" y="101"/>
                    </a:cubicBezTo>
                    <a:cubicBezTo>
                      <a:pt x="1358" y="649"/>
                      <a:pt x="810" y="1221"/>
                      <a:pt x="251" y="1756"/>
                    </a:cubicBezTo>
                    <a:cubicBezTo>
                      <a:pt x="1" y="1988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3"/>
                    </a:cubicBezTo>
                    <a:cubicBezTo>
                      <a:pt x="1287" y="1697"/>
                      <a:pt x="1834" y="1125"/>
                      <a:pt x="2382" y="578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75"/>
              <p:cNvSpPr/>
              <p:nvPr/>
            </p:nvSpPr>
            <p:spPr>
              <a:xfrm>
                <a:off x="8545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8"/>
                    </a:cubicBezTo>
                    <a:cubicBezTo>
                      <a:pt x="787" y="1125"/>
                      <a:pt x="1334" y="1697"/>
                      <a:pt x="1894" y="2233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8"/>
                      <a:pt x="2370" y="1756"/>
                    </a:cubicBezTo>
                    <a:cubicBezTo>
                      <a:pt x="1811" y="1221"/>
                      <a:pt x="1263" y="649"/>
                      <a:pt x="715" y="101"/>
                    </a:cubicBezTo>
                    <a:cubicBezTo>
                      <a:pt x="644" y="31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75"/>
              <p:cNvSpPr/>
              <p:nvPr/>
            </p:nvSpPr>
            <p:spPr>
              <a:xfrm>
                <a:off x="854275" y="-48825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1"/>
                      <a:pt x="1905" y="101"/>
                    </a:cubicBezTo>
                    <a:cubicBezTo>
                      <a:pt x="1357" y="649"/>
                      <a:pt x="810" y="1221"/>
                      <a:pt x="250" y="1756"/>
                    </a:cubicBezTo>
                    <a:cubicBezTo>
                      <a:pt x="0" y="1988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3"/>
                    </a:cubicBezTo>
                    <a:cubicBezTo>
                      <a:pt x="1286" y="1697"/>
                      <a:pt x="1834" y="1125"/>
                      <a:pt x="2381" y="578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75"/>
              <p:cNvSpPr/>
              <p:nvPr/>
            </p:nvSpPr>
            <p:spPr>
              <a:xfrm>
                <a:off x="734900" y="42700"/>
                <a:ext cx="28000" cy="53000"/>
              </a:xfrm>
              <a:custGeom>
                <a:rect b="b" l="l" r="r" t="t"/>
                <a:pathLst>
                  <a:path extrusionOk="0" h="2120" w="112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cubicBezTo>
                      <a:pt x="1" y="1643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75"/>
              <p:cNvSpPr/>
              <p:nvPr/>
            </p:nvSpPr>
            <p:spPr>
              <a:xfrm>
                <a:off x="762875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75"/>
              <p:cNvSpPr/>
              <p:nvPr/>
            </p:nvSpPr>
            <p:spPr>
              <a:xfrm>
                <a:off x="8001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0" y="0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75"/>
              <p:cNvSpPr/>
              <p:nvPr/>
            </p:nvSpPr>
            <p:spPr>
              <a:xfrm>
                <a:off x="8742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75"/>
              <p:cNvSpPr/>
              <p:nvPr/>
            </p:nvSpPr>
            <p:spPr>
              <a:xfrm>
                <a:off x="911400" y="42700"/>
                <a:ext cx="28025" cy="53000"/>
              </a:xfrm>
              <a:custGeom>
                <a:rect b="b" l="l" r="r" t="t"/>
                <a:pathLst>
                  <a:path extrusionOk="0" h="2120" w="1121">
                    <a:moveTo>
                      <a:pt x="1" y="0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3"/>
                      <a:pt x="1120" y="1060"/>
                    </a:cubicBezTo>
                    <a:cubicBezTo>
                      <a:pt x="1120" y="477"/>
                      <a:pt x="644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75"/>
              <p:cNvSpPr/>
              <p:nvPr/>
            </p:nvSpPr>
            <p:spPr>
              <a:xfrm>
                <a:off x="837300" y="42700"/>
                <a:ext cx="36925" cy="53000"/>
              </a:xfrm>
              <a:custGeom>
                <a:rect b="b" l="l" r="r" t="t"/>
                <a:pathLst>
                  <a:path extrusionOk="0" h="2120" w="1477">
                    <a:moveTo>
                      <a:pt x="0" y="0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6" name="Google Shape;1586;p75"/>
          <p:cNvGrpSpPr/>
          <p:nvPr/>
        </p:nvGrpSpPr>
        <p:grpSpPr>
          <a:xfrm>
            <a:off x="4072850" y="1384611"/>
            <a:ext cx="1052121" cy="990345"/>
            <a:chOff x="3685713" y="4288888"/>
            <a:chExt cx="329550" cy="310200"/>
          </a:xfrm>
        </p:grpSpPr>
        <p:sp>
          <p:nvSpPr>
            <p:cNvPr id="1587" name="Google Shape;1587;p75"/>
            <p:cNvSpPr/>
            <p:nvPr/>
          </p:nvSpPr>
          <p:spPr>
            <a:xfrm>
              <a:off x="3685713" y="4288888"/>
              <a:ext cx="329550" cy="310200"/>
            </a:xfrm>
            <a:custGeom>
              <a:rect b="b" l="l" r="r" t="t"/>
              <a:pathLst>
                <a:path extrusionOk="0" h="12408" w="13182">
                  <a:moveTo>
                    <a:pt x="6740" y="1"/>
                  </a:moveTo>
                  <a:cubicBezTo>
                    <a:pt x="6430" y="1"/>
                    <a:pt x="6168" y="263"/>
                    <a:pt x="6168" y="572"/>
                  </a:cubicBezTo>
                  <a:cubicBezTo>
                    <a:pt x="6168" y="834"/>
                    <a:pt x="6347" y="1049"/>
                    <a:pt x="6597" y="1120"/>
                  </a:cubicBezTo>
                  <a:lnTo>
                    <a:pt x="6585" y="1120"/>
                  </a:lnTo>
                  <a:lnTo>
                    <a:pt x="6585" y="2787"/>
                  </a:lnTo>
                  <a:cubicBezTo>
                    <a:pt x="5704" y="2846"/>
                    <a:pt x="4990" y="3430"/>
                    <a:pt x="4763" y="4192"/>
                  </a:cubicBezTo>
                  <a:lnTo>
                    <a:pt x="2692" y="4192"/>
                  </a:lnTo>
                  <a:cubicBezTo>
                    <a:pt x="1858" y="4192"/>
                    <a:pt x="1180" y="4930"/>
                    <a:pt x="1180" y="5847"/>
                  </a:cubicBezTo>
                  <a:lnTo>
                    <a:pt x="1180" y="6561"/>
                  </a:lnTo>
                  <a:cubicBezTo>
                    <a:pt x="1144" y="6549"/>
                    <a:pt x="1108" y="6549"/>
                    <a:pt x="1061" y="6549"/>
                  </a:cubicBezTo>
                  <a:cubicBezTo>
                    <a:pt x="799" y="6549"/>
                    <a:pt x="584" y="6764"/>
                    <a:pt x="584" y="7025"/>
                  </a:cubicBezTo>
                  <a:lnTo>
                    <a:pt x="584" y="7156"/>
                  </a:lnTo>
                  <a:lnTo>
                    <a:pt x="572" y="7156"/>
                  </a:lnTo>
                  <a:cubicBezTo>
                    <a:pt x="251" y="7156"/>
                    <a:pt x="1" y="7406"/>
                    <a:pt x="1" y="7728"/>
                  </a:cubicBezTo>
                  <a:cubicBezTo>
                    <a:pt x="1" y="8049"/>
                    <a:pt x="251" y="8299"/>
                    <a:pt x="572" y="8299"/>
                  </a:cubicBezTo>
                  <a:lnTo>
                    <a:pt x="584" y="8299"/>
                  </a:lnTo>
                  <a:lnTo>
                    <a:pt x="584" y="8418"/>
                  </a:lnTo>
                  <a:cubicBezTo>
                    <a:pt x="584" y="8692"/>
                    <a:pt x="799" y="8907"/>
                    <a:pt x="1061" y="8907"/>
                  </a:cubicBezTo>
                  <a:cubicBezTo>
                    <a:pt x="1108" y="8907"/>
                    <a:pt x="1144" y="8895"/>
                    <a:pt x="1180" y="8895"/>
                  </a:cubicBezTo>
                  <a:lnTo>
                    <a:pt x="1180" y="10038"/>
                  </a:lnTo>
                  <a:cubicBezTo>
                    <a:pt x="1180" y="10157"/>
                    <a:pt x="1191" y="10276"/>
                    <a:pt x="1215" y="10383"/>
                  </a:cubicBezTo>
                  <a:cubicBezTo>
                    <a:pt x="668" y="10395"/>
                    <a:pt x="227" y="10847"/>
                    <a:pt x="227" y="11395"/>
                  </a:cubicBezTo>
                  <a:cubicBezTo>
                    <a:pt x="227" y="11955"/>
                    <a:pt x="680" y="12407"/>
                    <a:pt x="1227" y="12407"/>
                  </a:cubicBezTo>
                  <a:lnTo>
                    <a:pt x="11943" y="12407"/>
                  </a:lnTo>
                  <a:cubicBezTo>
                    <a:pt x="12502" y="12407"/>
                    <a:pt x="12955" y="11955"/>
                    <a:pt x="12955" y="11395"/>
                  </a:cubicBezTo>
                  <a:cubicBezTo>
                    <a:pt x="12955" y="10847"/>
                    <a:pt x="12502" y="10395"/>
                    <a:pt x="11955" y="10383"/>
                  </a:cubicBezTo>
                  <a:cubicBezTo>
                    <a:pt x="11979" y="10276"/>
                    <a:pt x="11990" y="10157"/>
                    <a:pt x="11990" y="10038"/>
                  </a:cubicBezTo>
                  <a:lnTo>
                    <a:pt x="11990" y="8883"/>
                  </a:lnTo>
                  <a:cubicBezTo>
                    <a:pt x="12026" y="8895"/>
                    <a:pt x="12074" y="8907"/>
                    <a:pt x="12110" y="8907"/>
                  </a:cubicBezTo>
                  <a:cubicBezTo>
                    <a:pt x="12383" y="8907"/>
                    <a:pt x="12598" y="8692"/>
                    <a:pt x="12598" y="8418"/>
                  </a:cubicBezTo>
                  <a:lnTo>
                    <a:pt x="12598" y="8299"/>
                  </a:lnTo>
                  <a:lnTo>
                    <a:pt x="12610" y="8299"/>
                  </a:lnTo>
                  <a:cubicBezTo>
                    <a:pt x="12919" y="8299"/>
                    <a:pt x="13181" y="8037"/>
                    <a:pt x="13181" y="7728"/>
                  </a:cubicBezTo>
                  <a:cubicBezTo>
                    <a:pt x="13181" y="7406"/>
                    <a:pt x="12919" y="7156"/>
                    <a:pt x="12610" y="7156"/>
                  </a:cubicBezTo>
                  <a:lnTo>
                    <a:pt x="12598" y="7156"/>
                  </a:lnTo>
                  <a:lnTo>
                    <a:pt x="12598" y="7025"/>
                  </a:lnTo>
                  <a:cubicBezTo>
                    <a:pt x="12598" y="6764"/>
                    <a:pt x="12371" y="6549"/>
                    <a:pt x="12110" y="6549"/>
                  </a:cubicBezTo>
                  <a:cubicBezTo>
                    <a:pt x="12062" y="6549"/>
                    <a:pt x="12026" y="6549"/>
                    <a:pt x="11990" y="6561"/>
                  </a:cubicBezTo>
                  <a:lnTo>
                    <a:pt x="11990" y="5847"/>
                  </a:lnTo>
                  <a:cubicBezTo>
                    <a:pt x="11990" y="4930"/>
                    <a:pt x="11312" y="4192"/>
                    <a:pt x="10490" y="4192"/>
                  </a:cubicBezTo>
                  <a:lnTo>
                    <a:pt x="8716" y="4192"/>
                  </a:lnTo>
                  <a:cubicBezTo>
                    <a:pt x="8490" y="3430"/>
                    <a:pt x="7776" y="2846"/>
                    <a:pt x="6895" y="2787"/>
                  </a:cubicBezTo>
                  <a:lnTo>
                    <a:pt x="6895" y="1120"/>
                  </a:lnTo>
                  <a:lnTo>
                    <a:pt x="6883" y="1120"/>
                  </a:lnTo>
                  <a:cubicBezTo>
                    <a:pt x="7133" y="1060"/>
                    <a:pt x="7311" y="834"/>
                    <a:pt x="7311" y="572"/>
                  </a:cubicBezTo>
                  <a:cubicBezTo>
                    <a:pt x="7311" y="263"/>
                    <a:pt x="7049" y="1"/>
                    <a:pt x="674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8" name="Google Shape;1588;p75"/>
            <p:cNvGrpSpPr/>
            <p:nvPr/>
          </p:nvGrpSpPr>
          <p:grpSpPr>
            <a:xfrm>
              <a:off x="3685713" y="4289050"/>
              <a:ext cx="329550" cy="309875"/>
              <a:chOff x="3816825" y="4572725"/>
              <a:chExt cx="329550" cy="309875"/>
            </a:xfrm>
          </p:grpSpPr>
          <p:sp>
            <p:nvSpPr>
              <p:cNvPr id="1589" name="Google Shape;1589;p75"/>
              <p:cNvSpPr/>
              <p:nvPr/>
            </p:nvSpPr>
            <p:spPr>
              <a:xfrm>
                <a:off x="3816825" y="4751300"/>
                <a:ext cx="28600" cy="28600"/>
              </a:xfrm>
              <a:custGeom>
                <a:rect b="b" l="l" r="r" t="t"/>
                <a:pathLst>
                  <a:path extrusionOk="0" h="1144" w="1144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894"/>
                      <a:pt x="251" y="1144"/>
                      <a:pt x="572" y="1144"/>
                    </a:cubicBezTo>
                    <a:cubicBezTo>
                      <a:pt x="882" y="1144"/>
                      <a:pt x="1144" y="894"/>
                      <a:pt x="1144" y="572"/>
                    </a:cubicBezTo>
                    <a:cubicBezTo>
                      <a:pt x="1144" y="263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75"/>
              <p:cNvSpPr/>
              <p:nvPr/>
            </p:nvSpPr>
            <p:spPr>
              <a:xfrm>
                <a:off x="3981450" y="4600400"/>
                <a:ext cx="7750" cy="113125"/>
              </a:xfrm>
              <a:custGeom>
                <a:rect b="b" l="l" r="r" t="t"/>
                <a:pathLst>
                  <a:path extrusionOk="0" h="4525" w="310">
                    <a:moveTo>
                      <a:pt x="0" y="0"/>
                    </a:moveTo>
                    <a:lnTo>
                      <a:pt x="0" y="4525"/>
                    </a:lnTo>
                    <a:lnTo>
                      <a:pt x="310" y="4525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75"/>
              <p:cNvSpPr/>
              <p:nvPr/>
            </p:nvSpPr>
            <p:spPr>
              <a:xfrm>
                <a:off x="3933825" y="4642075"/>
                <a:ext cx="103000" cy="48525"/>
              </a:xfrm>
              <a:custGeom>
                <a:rect b="b" l="l" r="r" t="t"/>
                <a:pathLst>
                  <a:path extrusionOk="0" h="1941" w="4120">
                    <a:moveTo>
                      <a:pt x="2060" y="0"/>
                    </a:moveTo>
                    <a:cubicBezTo>
                      <a:pt x="917" y="0"/>
                      <a:pt x="0" y="869"/>
                      <a:pt x="0" y="1941"/>
                    </a:cubicBezTo>
                    <a:lnTo>
                      <a:pt x="4120" y="1941"/>
                    </a:lnTo>
                    <a:cubicBezTo>
                      <a:pt x="4120" y="869"/>
                      <a:pt x="3191" y="0"/>
                      <a:pt x="20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75"/>
              <p:cNvSpPr/>
              <p:nvPr/>
            </p:nvSpPr>
            <p:spPr>
              <a:xfrm>
                <a:off x="3831425" y="4736125"/>
                <a:ext cx="24125" cy="59250"/>
              </a:xfrm>
              <a:custGeom>
                <a:rect b="b" l="l" r="r" t="t"/>
                <a:pathLst>
                  <a:path extrusionOk="0" h="2370" w="965">
                    <a:moveTo>
                      <a:pt x="477" y="1"/>
                    </a:moveTo>
                    <a:cubicBezTo>
                      <a:pt x="215" y="1"/>
                      <a:pt x="0" y="227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77" y="2370"/>
                    </a:cubicBezTo>
                    <a:cubicBezTo>
                      <a:pt x="750" y="2370"/>
                      <a:pt x="965" y="2144"/>
                      <a:pt x="965" y="1882"/>
                    </a:cubicBezTo>
                    <a:lnTo>
                      <a:pt x="965" y="489"/>
                    </a:ln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75"/>
              <p:cNvSpPr/>
              <p:nvPr/>
            </p:nvSpPr>
            <p:spPr>
              <a:xfrm>
                <a:off x="4117475" y="4751300"/>
                <a:ext cx="28900" cy="28600"/>
              </a:xfrm>
              <a:custGeom>
                <a:rect b="b" l="l" r="r" t="t"/>
                <a:pathLst>
                  <a:path extrusionOk="0" h="1144" w="1156">
                    <a:moveTo>
                      <a:pt x="584" y="1"/>
                    </a:moveTo>
                    <a:cubicBezTo>
                      <a:pt x="262" y="1"/>
                      <a:pt x="0" y="263"/>
                      <a:pt x="0" y="572"/>
                    </a:cubicBezTo>
                    <a:cubicBezTo>
                      <a:pt x="0" y="894"/>
                      <a:pt x="262" y="1144"/>
                      <a:pt x="584" y="1144"/>
                    </a:cubicBezTo>
                    <a:cubicBezTo>
                      <a:pt x="893" y="1144"/>
                      <a:pt x="1155" y="894"/>
                      <a:pt x="1155" y="572"/>
                    </a:cubicBezTo>
                    <a:cubicBezTo>
                      <a:pt x="1155" y="263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75"/>
              <p:cNvSpPr/>
              <p:nvPr/>
            </p:nvSpPr>
            <p:spPr>
              <a:xfrm>
                <a:off x="4107350" y="4736125"/>
                <a:ext cx="24425" cy="59250"/>
              </a:xfrm>
              <a:custGeom>
                <a:rect b="b" l="l" r="r" t="t"/>
                <a:pathLst>
                  <a:path extrusionOk="0" h="2370" w="977">
                    <a:moveTo>
                      <a:pt x="489" y="1"/>
                    </a:moveTo>
                    <a:cubicBezTo>
                      <a:pt x="227" y="1"/>
                      <a:pt x="0" y="215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89" y="2370"/>
                    </a:cubicBezTo>
                    <a:cubicBezTo>
                      <a:pt x="750" y="2370"/>
                      <a:pt x="977" y="2144"/>
                      <a:pt x="977" y="1882"/>
                    </a:cubicBezTo>
                    <a:lnTo>
                      <a:pt x="977" y="489"/>
                    </a:lnTo>
                    <a:cubicBezTo>
                      <a:pt x="977" y="227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75"/>
              <p:cNvSpPr/>
              <p:nvPr/>
            </p:nvSpPr>
            <p:spPr>
              <a:xfrm>
                <a:off x="3846300" y="4677500"/>
                <a:ext cx="270300" cy="187550"/>
              </a:xfrm>
              <a:custGeom>
                <a:rect b="b" l="l" r="r" t="t"/>
                <a:pathLst>
                  <a:path extrusionOk="0" h="7502" w="10812">
                    <a:moveTo>
                      <a:pt x="1513" y="0"/>
                    </a:moveTo>
                    <a:cubicBezTo>
                      <a:pt x="679" y="0"/>
                      <a:pt x="1" y="738"/>
                      <a:pt x="1" y="1655"/>
                    </a:cubicBezTo>
                    <a:lnTo>
                      <a:pt x="1" y="5846"/>
                    </a:lnTo>
                    <a:cubicBezTo>
                      <a:pt x="1" y="6763"/>
                      <a:pt x="679" y="7501"/>
                      <a:pt x="1513" y="7501"/>
                    </a:cubicBezTo>
                    <a:lnTo>
                      <a:pt x="9311" y="7501"/>
                    </a:lnTo>
                    <a:cubicBezTo>
                      <a:pt x="10133" y="7501"/>
                      <a:pt x="10811" y="6763"/>
                      <a:pt x="10811" y="5846"/>
                    </a:cubicBezTo>
                    <a:lnTo>
                      <a:pt x="10811" y="1655"/>
                    </a:lnTo>
                    <a:cubicBezTo>
                      <a:pt x="10811" y="738"/>
                      <a:pt x="10133" y="0"/>
                      <a:pt x="9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75"/>
              <p:cNvSpPr/>
              <p:nvPr/>
            </p:nvSpPr>
            <p:spPr>
              <a:xfrm>
                <a:off x="3822500" y="4832275"/>
                <a:ext cx="317900" cy="50325"/>
              </a:xfrm>
              <a:custGeom>
                <a:rect b="b" l="l" r="r" t="t"/>
                <a:pathLst>
                  <a:path extrusionOk="0" h="2013" w="12716">
                    <a:moveTo>
                      <a:pt x="1000" y="0"/>
                    </a:moveTo>
                    <a:cubicBezTo>
                      <a:pt x="453" y="0"/>
                      <a:pt x="0" y="453"/>
                      <a:pt x="0" y="1012"/>
                    </a:cubicBezTo>
                    <a:cubicBezTo>
                      <a:pt x="0" y="1560"/>
                      <a:pt x="453" y="2013"/>
                      <a:pt x="1000" y="2013"/>
                    </a:cubicBezTo>
                    <a:lnTo>
                      <a:pt x="11716" y="2013"/>
                    </a:lnTo>
                    <a:cubicBezTo>
                      <a:pt x="12275" y="2013"/>
                      <a:pt x="12716" y="1560"/>
                      <a:pt x="12716" y="1012"/>
                    </a:cubicBezTo>
                    <a:cubicBezTo>
                      <a:pt x="12716" y="453"/>
                      <a:pt x="12264" y="0"/>
                      <a:pt x="117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75"/>
              <p:cNvSpPr/>
              <p:nvPr/>
            </p:nvSpPr>
            <p:spPr>
              <a:xfrm>
                <a:off x="3912975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48" y="1"/>
                    </a:moveTo>
                    <a:cubicBezTo>
                      <a:pt x="673" y="1"/>
                      <a:pt x="497" y="61"/>
                      <a:pt x="358" y="184"/>
                    </a:cubicBezTo>
                    <a:cubicBezTo>
                      <a:pt x="36" y="458"/>
                      <a:pt x="1" y="946"/>
                      <a:pt x="274" y="1256"/>
                    </a:cubicBezTo>
                    <a:cubicBezTo>
                      <a:pt x="425" y="1433"/>
                      <a:pt x="640" y="1523"/>
                      <a:pt x="855" y="1523"/>
                    </a:cubicBezTo>
                    <a:cubicBezTo>
                      <a:pt x="1031" y="1523"/>
                      <a:pt x="1207" y="1463"/>
                      <a:pt x="1346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3" y="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75"/>
              <p:cNvSpPr/>
              <p:nvPr/>
            </p:nvSpPr>
            <p:spPr>
              <a:xfrm>
                <a:off x="4005250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53" y="1"/>
                    </a:moveTo>
                    <a:cubicBezTo>
                      <a:pt x="678" y="1"/>
                      <a:pt x="502" y="61"/>
                      <a:pt x="358" y="184"/>
                    </a:cubicBezTo>
                    <a:cubicBezTo>
                      <a:pt x="36" y="458"/>
                      <a:pt x="1" y="946"/>
                      <a:pt x="286" y="1256"/>
                    </a:cubicBezTo>
                    <a:cubicBezTo>
                      <a:pt x="437" y="1433"/>
                      <a:pt x="649" y="1523"/>
                      <a:pt x="862" y="1523"/>
                    </a:cubicBezTo>
                    <a:cubicBezTo>
                      <a:pt x="1037" y="1523"/>
                      <a:pt x="1213" y="1463"/>
                      <a:pt x="1358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7" y="1"/>
                      <a:pt x="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75"/>
              <p:cNvSpPr/>
              <p:nvPr/>
            </p:nvSpPr>
            <p:spPr>
              <a:xfrm>
                <a:off x="3971025" y="4572725"/>
                <a:ext cx="28600" cy="28300"/>
              </a:xfrm>
              <a:custGeom>
                <a:rect b="b" l="l" r="r" t="t"/>
                <a:pathLst>
                  <a:path extrusionOk="0" h="1132" w="1144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81"/>
                      <a:pt x="250" y="1131"/>
                      <a:pt x="572" y="1131"/>
                    </a:cubicBezTo>
                    <a:cubicBezTo>
                      <a:pt x="881" y="1131"/>
                      <a:pt x="1143" y="881"/>
                      <a:pt x="1143" y="560"/>
                    </a:cubicBezTo>
                    <a:cubicBezTo>
                      <a:pt x="1143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75"/>
              <p:cNvSpPr/>
              <p:nvPr/>
            </p:nvSpPr>
            <p:spPr>
              <a:xfrm>
                <a:off x="3932325" y="4776025"/>
                <a:ext cx="96175" cy="25900"/>
              </a:xfrm>
              <a:custGeom>
                <a:rect b="b" l="l" r="r" t="t"/>
                <a:pathLst>
                  <a:path extrusionOk="0" h="1036" w="3847"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60"/>
                    </a:lnTo>
                    <a:cubicBezTo>
                      <a:pt x="0" y="822"/>
                      <a:pt x="215" y="1036"/>
                      <a:pt x="489" y="1036"/>
                    </a:cubicBezTo>
                    <a:lnTo>
                      <a:pt x="3370" y="1036"/>
                    </a:lnTo>
                    <a:cubicBezTo>
                      <a:pt x="3632" y="1036"/>
                      <a:pt x="3846" y="822"/>
                      <a:pt x="3846" y="560"/>
                    </a:cubicBezTo>
                    <a:lnTo>
                      <a:pt x="3846" y="488"/>
                    </a:lnTo>
                    <a:cubicBezTo>
                      <a:pt x="3846" y="214"/>
                      <a:pt x="3632" y="0"/>
                      <a:pt x="3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75"/>
              <p:cNvSpPr/>
              <p:nvPr/>
            </p:nvSpPr>
            <p:spPr>
              <a:xfrm>
                <a:off x="3941250" y="4785825"/>
                <a:ext cx="78300" cy="6275"/>
              </a:xfrm>
              <a:custGeom>
                <a:rect b="b" l="l" r="r" t="t"/>
                <a:pathLst>
                  <a:path extrusionOk="0" h="251" w="3132">
                    <a:moveTo>
                      <a:pt x="132" y="1"/>
                    </a:moveTo>
                    <a:cubicBezTo>
                      <a:pt x="60" y="1"/>
                      <a:pt x="1" y="61"/>
                      <a:pt x="1" y="132"/>
                    </a:cubicBezTo>
                    <a:cubicBezTo>
                      <a:pt x="1" y="203"/>
                      <a:pt x="60" y="251"/>
                      <a:pt x="132" y="251"/>
                    </a:cubicBezTo>
                    <a:lnTo>
                      <a:pt x="3001" y="251"/>
                    </a:lnTo>
                    <a:cubicBezTo>
                      <a:pt x="3072" y="251"/>
                      <a:pt x="3132" y="203"/>
                      <a:pt x="3132" y="132"/>
                    </a:cubicBezTo>
                    <a:cubicBezTo>
                      <a:pt x="3132" y="61"/>
                      <a:pt x="3072" y="1"/>
                      <a:pt x="30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75"/>
              <p:cNvSpPr/>
              <p:nvPr/>
            </p:nvSpPr>
            <p:spPr>
              <a:xfrm>
                <a:off x="386862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75"/>
              <p:cNvSpPr/>
              <p:nvPr/>
            </p:nvSpPr>
            <p:spPr>
              <a:xfrm>
                <a:off x="389870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75"/>
              <p:cNvSpPr/>
              <p:nvPr/>
            </p:nvSpPr>
            <p:spPr>
              <a:xfrm>
                <a:off x="392905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75"/>
              <p:cNvSpPr/>
              <p:nvPr/>
            </p:nvSpPr>
            <p:spPr>
              <a:xfrm>
                <a:off x="3959125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75"/>
              <p:cNvSpPr/>
              <p:nvPr/>
            </p:nvSpPr>
            <p:spPr>
              <a:xfrm>
                <a:off x="398947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75"/>
              <p:cNvSpPr/>
              <p:nvPr/>
            </p:nvSpPr>
            <p:spPr>
              <a:xfrm>
                <a:off x="401955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75"/>
              <p:cNvSpPr/>
              <p:nvPr/>
            </p:nvSpPr>
            <p:spPr>
              <a:xfrm>
                <a:off x="404990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75"/>
              <p:cNvSpPr/>
              <p:nvPr/>
            </p:nvSpPr>
            <p:spPr>
              <a:xfrm>
                <a:off x="4079950" y="4851925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32" y="0"/>
                      <a:pt x="1" y="131"/>
                      <a:pt x="1" y="274"/>
                    </a:cubicBezTo>
                    <a:cubicBezTo>
                      <a:pt x="1" y="429"/>
                      <a:pt x="132" y="560"/>
                      <a:pt x="287" y="560"/>
                    </a:cubicBezTo>
                    <a:cubicBezTo>
                      <a:pt x="442" y="560"/>
                      <a:pt x="561" y="429"/>
                      <a:pt x="561" y="274"/>
                    </a:cubicBezTo>
                    <a:cubicBezTo>
                      <a:pt x="561" y="131"/>
                      <a:pt x="442" y="0"/>
                      <a:pt x="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0" name="Google Shape;1610;p75"/>
          <p:cNvGrpSpPr/>
          <p:nvPr/>
        </p:nvGrpSpPr>
        <p:grpSpPr>
          <a:xfrm>
            <a:off x="6691117" y="1529605"/>
            <a:ext cx="1073911" cy="907576"/>
            <a:chOff x="4380300" y="4287850"/>
            <a:chExt cx="336375" cy="284275"/>
          </a:xfrm>
        </p:grpSpPr>
        <p:sp>
          <p:nvSpPr>
            <p:cNvPr id="1611" name="Google Shape;1611;p75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2" name="Google Shape;1612;p75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1613" name="Google Shape;1613;p75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75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75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75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75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75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75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75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75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75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75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4" name="Google Shape;1624;p75"/>
          <p:cNvGrpSpPr/>
          <p:nvPr/>
        </p:nvGrpSpPr>
        <p:grpSpPr>
          <a:xfrm>
            <a:off x="3188291" y="1617638"/>
            <a:ext cx="234762" cy="218290"/>
            <a:chOff x="8652775" y="883650"/>
            <a:chExt cx="38125" cy="35450"/>
          </a:xfrm>
        </p:grpSpPr>
        <p:sp>
          <p:nvSpPr>
            <p:cNvPr id="1625" name="Google Shape;1625;p7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8" name="Google Shape;1628;p75"/>
          <p:cNvGrpSpPr/>
          <p:nvPr/>
        </p:nvGrpSpPr>
        <p:grpSpPr>
          <a:xfrm>
            <a:off x="5679193" y="2320281"/>
            <a:ext cx="430885" cy="203666"/>
            <a:chOff x="8703675" y="886625"/>
            <a:chExt cx="69975" cy="33075"/>
          </a:xfrm>
        </p:grpSpPr>
        <p:sp>
          <p:nvSpPr>
            <p:cNvPr id="1629" name="Google Shape;1629;p7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1" name="Google Shape;1631;p75"/>
          <p:cNvGrpSpPr/>
          <p:nvPr/>
        </p:nvGrpSpPr>
        <p:grpSpPr>
          <a:xfrm>
            <a:off x="930016" y="2743157"/>
            <a:ext cx="234762" cy="218290"/>
            <a:chOff x="8652775" y="883650"/>
            <a:chExt cx="38125" cy="35450"/>
          </a:xfrm>
        </p:grpSpPr>
        <p:sp>
          <p:nvSpPr>
            <p:cNvPr id="1632" name="Google Shape;1632;p7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75"/>
          <p:cNvSpPr/>
          <p:nvPr/>
        </p:nvSpPr>
        <p:spPr>
          <a:xfrm>
            <a:off x="3681555" y="281373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76"/>
          <p:cNvSpPr txBox="1"/>
          <p:nvPr>
            <p:ph type="title"/>
          </p:nvPr>
        </p:nvSpPr>
        <p:spPr>
          <a:xfrm>
            <a:off x="4463675" y="634000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06</a:t>
            </a:r>
            <a:r>
              <a:rPr lang="en" sz="3900"/>
              <a:t> </a:t>
            </a:r>
            <a:r>
              <a:rPr b="0" lang="en" sz="3900"/>
              <a:t>Conclusion</a:t>
            </a:r>
            <a:endParaRPr b="0" sz="3900"/>
          </a:p>
        </p:txBody>
      </p:sp>
      <p:sp>
        <p:nvSpPr>
          <p:cNvPr id="1642" name="Google Shape;1642;p76"/>
          <p:cNvSpPr txBox="1"/>
          <p:nvPr>
            <p:ph idx="1" type="subTitle"/>
          </p:nvPr>
        </p:nvSpPr>
        <p:spPr>
          <a:xfrm>
            <a:off x="4463675" y="1367168"/>
            <a:ext cx="37410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conclusion, humanoid robots represent a remarkable advancement in the field of robotics, mimicking human-like </a:t>
            </a:r>
            <a:r>
              <a:rPr lang="en" sz="1400"/>
              <a:t>characteristics</a:t>
            </a:r>
            <a:r>
              <a:rPr lang="en" sz="1400"/>
              <a:t> and </a:t>
            </a:r>
            <a:r>
              <a:rPr lang="en" sz="1400"/>
              <a:t>capabilities</a:t>
            </a:r>
            <a:r>
              <a:rPr lang="en" sz="1400"/>
              <a:t>. They hold immense potential in various </a:t>
            </a:r>
            <a:r>
              <a:rPr lang="en" sz="1400"/>
              <a:t>industries</a:t>
            </a:r>
            <a:r>
              <a:rPr lang="en" sz="1400"/>
              <a:t> and sectors. As technology move forward, humanoid robots are expected to become more sophisticated, capable, and </a:t>
            </a:r>
            <a:r>
              <a:rPr lang="en" sz="1400"/>
              <a:t>affordable</a:t>
            </a:r>
            <a:r>
              <a:rPr lang="en" sz="1400"/>
              <a:t>. It is hoped that the full potential of humanoid robot can be unlocked, enabling us to harness their capabilities for the betterment of humanity.</a:t>
            </a:r>
            <a:endParaRPr sz="1400"/>
          </a:p>
        </p:txBody>
      </p:sp>
      <p:grpSp>
        <p:nvGrpSpPr>
          <p:cNvPr id="1643" name="Google Shape;1643;p76"/>
          <p:cNvGrpSpPr/>
          <p:nvPr/>
        </p:nvGrpSpPr>
        <p:grpSpPr>
          <a:xfrm>
            <a:off x="6476166" y="4187937"/>
            <a:ext cx="744312" cy="221985"/>
            <a:chOff x="8652775" y="883650"/>
            <a:chExt cx="120875" cy="36050"/>
          </a:xfrm>
        </p:grpSpPr>
        <p:sp>
          <p:nvSpPr>
            <p:cNvPr id="1644" name="Google Shape;1644;p7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0" name="Google Shape;1650;p76"/>
          <p:cNvSpPr/>
          <p:nvPr/>
        </p:nvSpPr>
        <p:spPr>
          <a:xfrm>
            <a:off x="4650693" y="7006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76"/>
          <p:cNvGrpSpPr/>
          <p:nvPr/>
        </p:nvGrpSpPr>
        <p:grpSpPr>
          <a:xfrm>
            <a:off x="4194441" y="630088"/>
            <a:ext cx="234762" cy="218290"/>
            <a:chOff x="8652775" y="883650"/>
            <a:chExt cx="38125" cy="35450"/>
          </a:xfrm>
        </p:grpSpPr>
        <p:sp>
          <p:nvSpPr>
            <p:cNvPr id="1652" name="Google Shape;1652;p7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5" name="Google Shape;1655;p76"/>
          <p:cNvGrpSpPr/>
          <p:nvPr/>
        </p:nvGrpSpPr>
        <p:grpSpPr>
          <a:xfrm>
            <a:off x="8150166" y="940513"/>
            <a:ext cx="234762" cy="218290"/>
            <a:chOff x="8652775" y="883650"/>
            <a:chExt cx="38125" cy="35450"/>
          </a:xfrm>
        </p:grpSpPr>
        <p:sp>
          <p:nvSpPr>
            <p:cNvPr id="1656" name="Google Shape;1656;p7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76"/>
          <p:cNvGrpSpPr/>
          <p:nvPr/>
        </p:nvGrpSpPr>
        <p:grpSpPr>
          <a:xfrm rot="866130">
            <a:off x="895765" y="3507969"/>
            <a:ext cx="1498719" cy="2192273"/>
            <a:chOff x="1463275" y="2373500"/>
            <a:chExt cx="484900" cy="711125"/>
          </a:xfrm>
        </p:grpSpPr>
        <p:sp>
          <p:nvSpPr>
            <p:cNvPr id="1661" name="Google Shape;1661;p76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2" name="Google Shape;1662;p76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1663" name="Google Shape;1663;p76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76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76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76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76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76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76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76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76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76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76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76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76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76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76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76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76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76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76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76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76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76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76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76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76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76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76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76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76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76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76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76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76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76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76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76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76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76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76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76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76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76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76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76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76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76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76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76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76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76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4" name="Google Shape;1714;p76"/>
          <p:cNvGrpSpPr/>
          <p:nvPr/>
        </p:nvGrpSpPr>
        <p:grpSpPr>
          <a:xfrm rot="-451423">
            <a:off x="2200954" y="1301624"/>
            <a:ext cx="1898993" cy="2257482"/>
            <a:chOff x="2184900" y="2377950"/>
            <a:chExt cx="614400" cy="732275"/>
          </a:xfrm>
        </p:grpSpPr>
        <p:sp>
          <p:nvSpPr>
            <p:cNvPr id="1715" name="Google Shape;1715;p76"/>
            <p:cNvSpPr/>
            <p:nvPr/>
          </p:nvSpPr>
          <p:spPr>
            <a:xfrm>
              <a:off x="2204125" y="2377950"/>
              <a:ext cx="576300" cy="732275"/>
            </a:xfrm>
            <a:custGeom>
              <a:rect b="b" l="l" r="r" t="t"/>
              <a:pathLst>
                <a:path extrusionOk="0" h="29291" w="23052">
                  <a:moveTo>
                    <a:pt x="11526" y="608"/>
                  </a:moveTo>
                  <a:cubicBezTo>
                    <a:pt x="11919" y="608"/>
                    <a:pt x="12229" y="929"/>
                    <a:pt x="12229" y="1322"/>
                  </a:cubicBezTo>
                  <a:cubicBezTo>
                    <a:pt x="12229" y="1715"/>
                    <a:pt x="11919" y="2025"/>
                    <a:pt x="11526" y="2025"/>
                  </a:cubicBezTo>
                  <a:cubicBezTo>
                    <a:pt x="11133" y="2025"/>
                    <a:pt x="10812" y="1715"/>
                    <a:pt x="10812" y="1322"/>
                  </a:cubicBezTo>
                  <a:cubicBezTo>
                    <a:pt x="10812" y="929"/>
                    <a:pt x="11133" y="608"/>
                    <a:pt x="11526" y="608"/>
                  </a:cubicBezTo>
                  <a:close/>
                  <a:moveTo>
                    <a:pt x="12300" y="23587"/>
                  </a:moveTo>
                  <a:cubicBezTo>
                    <a:pt x="12407" y="23742"/>
                    <a:pt x="12526" y="23861"/>
                    <a:pt x="12681" y="23956"/>
                  </a:cubicBezTo>
                  <a:lnTo>
                    <a:pt x="12681" y="24813"/>
                  </a:lnTo>
                  <a:lnTo>
                    <a:pt x="12681" y="25802"/>
                  </a:lnTo>
                  <a:lnTo>
                    <a:pt x="12681" y="26671"/>
                  </a:lnTo>
                  <a:lnTo>
                    <a:pt x="12681" y="27040"/>
                  </a:lnTo>
                  <a:cubicBezTo>
                    <a:pt x="12193" y="27183"/>
                    <a:pt x="11776" y="27468"/>
                    <a:pt x="11478" y="27861"/>
                  </a:cubicBezTo>
                  <a:cubicBezTo>
                    <a:pt x="11169" y="27468"/>
                    <a:pt x="10728" y="27171"/>
                    <a:pt x="10228" y="27040"/>
                  </a:cubicBezTo>
                  <a:lnTo>
                    <a:pt x="10228" y="26766"/>
                  </a:lnTo>
                  <a:lnTo>
                    <a:pt x="10228" y="25897"/>
                  </a:lnTo>
                  <a:lnTo>
                    <a:pt x="10228" y="24897"/>
                  </a:lnTo>
                  <a:lnTo>
                    <a:pt x="10228" y="24039"/>
                  </a:lnTo>
                  <a:lnTo>
                    <a:pt x="10228" y="23980"/>
                  </a:lnTo>
                  <a:cubicBezTo>
                    <a:pt x="10395" y="23885"/>
                    <a:pt x="10538" y="23754"/>
                    <a:pt x="10645" y="23587"/>
                  </a:cubicBezTo>
                  <a:cubicBezTo>
                    <a:pt x="10907" y="23611"/>
                    <a:pt x="11181" y="23623"/>
                    <a:pt x="11455" y="23623"/>
                  </a:cubicBezTo>
                  <a:cubicBezTo>
                    <a:pt x="11740" y="23623"/>
                    <a:pt x="12026" y="23611"/>
                    <a:pt x="12300" y="23587"/>
                  </a:cubicBezTo>
                  <a:close/>
                  <a:moveTo>
                    <a:pt x="11526" y="1"/>
                  </a:moveTo>
                  <a:cubicBezTo>
                    <a:pt x="10788" y="1"/>
                    <a:pt x="10204" y="584"/>
                    <a:pt x="10204" y="1322"/>
                  </a:cubicBezTo>
                  <a:cubicBezTo>
                    <a:pt x="10204" y="1906"/>
                    <a:pt x="10574" y="2394"/>
                    <a:pt x="11097" y="2573"/>
                  </a:cubicBezTo>
                  <a:lnTo>
                    <a:pt x="11097" y="3608"/>
                  </a:lnTo>
                  <a:cubicBezTo>
                    <a:pt x="8299" y="3739"/>
                    <a:pt x="5835" y="5168"/>
                    <a:pt x="4287" y="7287"/>
                  </a:cubicBezTo>
                  <a:cubicBezTo>
                    <a:pt x="4085" y="7573"/>
                    <a:pt x="3906" y="7859"/>
                    <a:pt x="3727" y="8157"/>
                  </a:cubicBezTo>
                  <a:lnTo>
                    <a:pt x="3346" y="8157"/>
                  </a:lnTo>
                  <a:cubicBezTo>
                    <a:pt x="2596" y="9490"/>
                    <a:pt x="2180" y="11038"/>
                    <a:pt x="2180" y="12669"/>
                  </a:cubicBezTo>
                  <a:cubicBezTo>
                    <a:pt x="2180" y="12848"/>
                    <a:pt x="2180" y="13014"/>
                    <a:pt x="2192" y="13193"/>
                  </a:cubicBezTo>
                  <a:lnTo>
                    <a:pt x="2608" y="13193"/>
                  </a:lnTo>
                  <a:cubicBezTo>
                    <a:pt x="2620" y="13383"/>
                    <a:pt x="2644" y="13574"/>
                    <a:pt x="2668" y="13752"/>
                  </a:cubicBezTo>
                  <a:cubicBezTo>
                    <a:pt x="263" y="15943"/>
                    <a:pt x="1" y="20527"/>
                    <a:pt x="2025" y="23194"/>
                  </a:cubicBezTo>
                  <a:lnTo>
                    <a:pt x="1120" y="24087"/>
                  </a:lnTo>
                  <a:lnTo>
                    <a:pt x="1953" y="24920"/>
                  </a:lnTo>
                  <a:lnTo>
                    <a:pt x="4061" y="22813"/>
                  </a:lnTo>
                  <a:lnTo>
                    <a:pt x="3227" y="21980"/>
                  </a:lnTo>
                  <a:lnTo>
                    <a:pt x="2656" y="22551"/>
                  </a:lnTo>
                  <a:cubicBezTo>
                    <a:pt x="1084" y="20420"/>
                    <a:pt x="1180" y="16812"/>
                    <a:pt x="2882" y="14824"/>
                  </a:cubicBezTo>
                  <a:cubicBezTo>
                    <a:pt x="3489" y="17134"/>
                    <a:pt x="5001" y="19086"/>
                    <a:pt x="7014" y="20265"/>
                  </a:cubicBezTo>
                  <a:cubicBezTo>
                    <a:pt x="6716" y="20444"/>
                    <a:pt x="6549" y="20658"/>
                    <a:pt x="6549" y="20872"/>
                  </a:cubicBezTo>
                  <a:cubicBezTo>
                    <a:pt x="6549" y="21027"/>
                    <a:pt x="6621" y="21182"/>
                    <a:pt x="6764" y="21325"/>
                  </a:cubicBezTo>
                  <a:cubicBezTo>
                    <a:pt x="6585" y="21480"/>
                    <a:pt x="6490" y="21646"/>
                    <a:pt x="6490" y="21813"/>
                  </a:cubicBezTo>
                  <a:cubicBezTo>
                    <a:pt x="6490" y="22301"/>
                    <a:pt x="7287" y="22849"/>
                    <a:pt x="8514" y="23218"/>
                  </a:cubicBezTo>
                  <a:cubicBezTo>
                    <a:pt x="8585" y="23516"/>
                    <a:pt x="8764" y="23777"/>
                    <a:pt x="9014" y="23944"/>
                  </a:cubicBezTo>
                  <a:lnTo>
                    <a:pt x="9014" y="24039"/>
                  </a:lnTo>
                  <a:lnTo>
                    <a:pt x="9014" y="24909"/>
                  </a:lnTo>
                  <a:lnTo>
                    <a:pt x="9014" y="25897"/>
                  </a:lnTo>
                  <a:lnTo>
                    <a:pt x="9014" y="26766"/>
                  </a:lnTo>
                  <a:lnTo>
                    <a:pt x="9014" y="27040"/>
                  </a:lnTo>
                  <a:cubicBezTo>
                    <a:pt x="8014" y="27302"/>
                    <a:pt x="7287" y="28207"/>
                    <a:pt x="7287" y="29290"/>
                  </a:cubicBezTo>
                  <a:lnTo>
                    <a:pt x="15658" y="29290"/>
                  </a:lnTo>
                  <a:cubicBezTo>
                    <a:pt x="15658" y="28195"/>
                    <a:pt x="14907" y="27278"/>
                    <a:pt x="13883" y="27028"/>
                  </a:cubicBezTo>
                  <a:lnTo>
                    <a:pt x="13883" y="26671"/>
                  </a:lnTo>
                  <a:lnTo>
                    <a:pt x="13883" y="25802"/>
                  </a:lnTo>
                  <a:lnTo>
                    <a:pt x="13883" y="24813"/>
                  </a:lnTo>
                  <a:lnTo>
                    <a:pt x="13883" y="23968"/>
                  </a:lnTo>
                  <a:cubicBezTo>
                    <a:pt x="14157" y="23801"/>
                    <a:pt x="14360" y="23527"/>
                    <a:pt x="14419" y="23206"/>
                  </a:cubicBezTo>
                  <a:cubicBezTo>
                    <a:pt x="15634" y="22849"/>
                    <a:pt x="16420" y="22289"/>
                    <a:pt x="16420" y="21813"/>
                  </a:cubicBezTo>
                  <a:cubicBezTo>
                    <a:pt x="16420" y="21670"/>
                    <a:pt x="16348" y="21527"/>
                    <a:pt x="16217" y="21396"/>
                  </a:cubicBezTo>
                  <a:cubicBezTo>
                    <a:pt x="16384" y="21218"/>
                    <a:pt x="16491" y="21051"/>
                    <a:pt x="16491" y="20872"/>
                  </a:cubicBezTo>
                  <a:cubicBezTo>
                    <a:pt x="16491" y="20658"/>
                    <a:pt x="16324" y="20444"/>
                    <a:pt x="16027" y="20265"/>
                  </a:cubicBezTo>
                  <a:cubicBezTo>
                    <a:pt x="18039" y="19086"/>
                    <a:pt x="19551" y="17134"/>
                    <a:pt x="20158" y="14824"/>
                  </a:cubicBezTo>
                  <a:cubicBezTo>
                    <a:pt x="21908" y="16860"/>
                    <a:pt x="21956" y="20622"/>
                    <a:pt x="20253" y="22730"/>
                  </a:cubicBezTo>
                  <a:lnTo>
                    <a:pt x="19503" y="21980"/>
                  </a:lnTo>
                  <a:lnTo>
                    <a:pt x="18670" y="22813"/>
                  </a:lnTo>
                  <a:lnTo>
                    <a:pt x="20777" y="24920"/>
                  </a:lnTo>
                  <a:lnTo>
                    <a:pt x="21611" y="24087"/>
                  </a:lnTo>
                  <a:lnTo>
                    <a:pt x="20884" y="23361"/>
                  </a:lnTo>
                  <a:cubicBezTo>
                    <a:pt x="23051" y="20718"/>
                    <a:pt x="22825" y="15991"/>
                    <a:pt x="20372" y="13752"/>
                  </a:cubicBezTo>
                  <a:cubicBezTo>
                    <a:pt x="20396" y="13574"/>
                    <a:pt x="20420" y="13383"/>
                    <a:pt x="20432" y="13193"/>
                  </a:cubicBezTo>
                  <a:lnTo>
                    <a:pt x="20849" y="13193"/>
                  </a:lnTo>
                  <a:cubicBezTo>
                    <a:pt x="20861" y="13014"/>
                    <a:pt x="20861" y="12848"/>
                    <a:pt x="20861" y="12669"/>
                  </a:cubicBezTo>
                  <a:cubicBezTo>
                    <a:pt x="20861" y="11038"/>
                    <a:pt x="20444" y="9490"/>
                    <a:pt x="19694" y="8157"/>
                  </a:cubicBezTo>
                  <a:lnTo>
                    <a:pt x="19313" y="8157"/>
                  </a:lnTo>
                  <a:cubicBezTo>
                    <a:pt x="19146" y="7859"/>
                    <a:pt x="18956" y="7573"/>
                    <a:pt x="18753" y="7287"/>
                  </a:cubicBezTo>
                  <a:cubicBezTo>
                    <a:pt x="17205" y="5156"/>
                    <a:pt x="14741" y="3739"/>
                    <a:pt x="11943" y="3608"/>
                  </a:cubicBezTo>
                  <a:lnTo>
                    <a:pt x="11943" y="2573"/>
                  </a:lnTo>
                  <a:cubicBezTo>
                    <a:pt x="12467" y="2394"/>
                    <a:pt x="12836" y="1906"/>
                    <a:pt x="12836" y="1322"/>
                  </a:cubicBezTo>
                  <a:cubicBezTo>
                    <a:pt x="12836" y="584"/>
                    <a:pt x="12252" y="1"/>
                    <a:pt x="1152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6" name="Google Shape;1716;p76"/>
            <p:cNvGrpSpPr/>
            <p:nvPr/>
          </p:nvGrpSpPr>
          <p:grpSpPr>
            <a:xfrm>
              <a:off x="2184900" y="2377963"/>
              <a:ext cx="614400" cy="732250"/>
              <a:chOff x="2184900" y="1025550"/>
              <a:chExt cx="614400" cy="732250"/>
            </a:xfrm>
          </p:grpSpPr>
          <p:sp>
            <p:nvSpPr>
              <p:cNvPr id="1717" name="Google Shape;1717;p76"/>
              <p:cNvSpPr/>
              <p:nvPr/>
            </p:nvSpPr>
            <p:spPr>
              <a:xfrm>
                <a:off x="2612525" y="1338875"/>
                <a:ext cx="186775" cy="277075"/>
              </a:xfrm>
              <a:custGeom>
                <a:rect b="b" l="l" r="r" t="t"/>
                <a:pathLst>
                  <a:path extrusionOk="0" h="11083" w="7471">
                    <a:moveTo>
                      <a:pt x="798" y="0"/>
                    </a:moveTo>
                    <a:cubicBezTo>
                      <a:pt x="724" y="0"/>
                      <a:pt x="648" y="2"/>
                      <a:pt x="572" y="5"/>
                    </a:cubicBezTo>
                    <a:cubicBezTo>
                      <a:pt x="8" y="28"/>
                      <a:pt x="0" y="898"/>
                      <a:pt x="549" y="898"/>
                    </a:cubicBezTo>
                    <a:cubicBezTo>
                      <a:pt x="557" y="898"/>
                      <a:pt x="564" y="898"/>
                      <a:pt x="572" y="898"/>
                    </a:cubicBezTo>
                    <a:cubicBezTo>
                      <a:pt x="634" y="895"/>
                      <a:pt x="695" y="894"/>
                      <a:pt x="756" y="894"/>
                    </a:cubicBezTo>
                    <a:cubicBezTo>
                      <a:pt x="5281" y="894"/>
                      <a:pt x="6372" y="7367"/>
                      <a:pt x="3834" y="10304"/>
                    </a:cubicBezTo>
                    <a:cubicBezTo>
                      <a:pt x="3543" y="10631"/>
                      <a:pt x="3842" y="11083"/>
                      <a:pt x="4169" y="11083"/>
                    </a:cubicBezTo>
                    <a:cubicBezTo>
                      <a:pt x="4270" y="11083"/>
                      <a:pt x="4375" y="11039"/>
                      <a:pt x="4465" y="10935"/>
                    </a:cubicBezTo>
                    <a:cubicBezTo>
                      <a:pt x="7471" y="7448"/>
                      <a:pt x="6123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76"/>
              <p:cNvSpPr/>
              <p:nvPr/>
            </p:nvSpPr>
            <p:spPr>
              <a:xfrm>
                <a:off x="2184900" y="1338875"/>
                <a:ext cx="187125" cy="277075"/>
              </a:xfrm>
              <a:custGeom>
                <a:rect b="b" l="l" r="r" t="t"/>
                <a:pathLst>
                  <a:path extrusionOk="0" h="11083" w="7485">
                    <a:moveTo>
                      <a:pt x="6699" y="1"/>
                    </a:moveTo>
                    <a:cubicBezTo>
                      <a:pt x="1364" y="1"/>
                      <a:pt x="0" y="7445"/>
                      <a:pt x="3020" y="10935"/>
                    </a:cubicBezTo>
                    <a:cubicBezTo>
                      <a:pt x="3110" y="11039"/>
                      <a:pt x="3215" y="11083"/>
                      <a:pt x="3316" y="11083"/>
                    </a:cubicBezTo>
                    <a:cubicBezTo>
                      <a:pt x="3643" y="11083"/>
                      <a:pt x="3942" y="10631"/>
                      <a:pt x="3651" y="10304"/>
                    </a:cubicBezTo>
                    <a:cubicBezTo>
                      <a:pt x="1102" y="7367"/>
                      <a:pt x="2204" y="894"/>
                      <a:pt x="6729" y="894"/>
                    </a:cubicBezTo>
                    <a:cubicBezTo>
                      <a:pt x="6790" y="894"/>
                      <a:pt x="6851" y="895"/>
                      <a:pt x="6913" y="898"/>
                    </a:cubicBezTo>
                    <a:cubicBezTo>
                      <a:pt x="6921" y="898"/>
                      <a:pt x="6928" y="898"/>
                      <a:pt x="6936" y="898"/>
                    </a:cubicBezTo>
                    <a:cubicBezTo>
                      <a:pt x="7485" y="898"/>
                      <a:pt x="7477" y="28"/>
                      <a:pt x="6913" y="5"/>
                    </a:cubicBezTo>
                    <a:cubicBezTo>
                      <a:pt x="6841" y="2"/>
                      <a:pt x="6770" y="1"/>
                      <a:pt x="6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76"/>
              <p:cNvSpPr/>
              <p:nvPr/>
            </p:nvSpPr>
            <p:spPr>
              <a:xfrm>
                <a:off x="2429750" y="1565500"/>
                <a:ext cx="30100" cy="153925"/>
              </a:xfrm>
              <a:custGeom>
                <a:rect b="b" l="l" r="r" t="t"/>
                <a:pathLst>
                  <a:path extrusionOk="0" h="6157" w="1204">
                    <a:moveTo>
                      <a:pt x="1" y="1"/>
                    </a:moveTo>
                    <a:lnTo>
                      <a:pt x="1" y="6156"/>
                    </a:lnTo>
                    <a:lnTo>
                      <a:pt x="1203" y="6156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76"/>
              <p:cNvSpPr/>
              <p:nvPr/>
            </p:nvSpPr>
            <p:spPr>
              <a:xfrm>
                <a:off x="2429750" y="1694675"/>
                <a:ext cx="30100" cy="24750"/>
              </a:xfrm>
              <a:custGeom>
                <a:rect b="b" l="l" r="r" t="t"/>
                <a:pathLst>
                  <a:path extrusionOk="0" h="990" w="1204">
                    <a:moveTo>
                      <a:pt x="1" y="1"/>
                    </a:moveTo>
                    <a:lnTo>
                      <a:pt x="1" y="989"/>
                    </a:lnTo>
                    <a:lnTo>
                      <a:pt x="1203" y="989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76"/>
              <p:cNvSpPr/>
              <p:nvPr/>
            </p:nvSpPr>
            <p:spPr>
              <a:xfrm>
                <a:off x="2429750" y="1647950"/>
                <a:ext cx="30100" cy="25025"/>
              </a:xfrm>
              <a:custGeom>
                <a:rect b="b" l="l" r="r" t="t"/>
                <a:pathLst>
                  <a:path extrusionOk="0" h="1001" w="1204">
                    <a:moveTo>
                      <a:pt x="1" y="1"/>
                    </a:moveTo>
                    <a:lnTo>
                      <a:pt x="1" y="1001"/>
                    </a:lnTo>
                    <a:lnTo>
                      <a:pt x="1203" y="1001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76"/>
              <p:cNvSpPr/>
              <p:nvPr/>
            </p:nvSpPr>
            <p:spPr>
              <a:xfrm>
                <a:off x="2429750" y="1601525"/>
                <a:ext cx="30100" cy="25025"/>
              </a:xfrm>
              <a:custGeom>
                <a:rect b="b" l="l" r="r" t="t"/>
                <a:pathLst>
                  <a:path extrusionOk="0" h="1001" w="1204">
                    <a:moveTo>
                      <a:pt x="1" y="0"/>
                    </a:moveTo>
                    <a:lnTo>
                      <a:pt x="1" y="1000"/>
                    </a:lnTo>
                    <a:lnTo>
                      <a:pt x="1203" y="1000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76"/>
              <p:cNvSpPr/>
              <p:nvPr/>
            </p:nvSpPr>
            <p:spPr>
              <a:xfrm>
                <a:off x="2521125" y="1563425"/>
                <a:ext cx="30400" cy="153600"/>
              </a:xfrm>
              <a:custGeom>
                <a:rect b="b" l="l" r="r" t="t"/>
                <a:pathLst>
                  <a:path extrusionOk="0" h="6144" w="1216">
                    <a:moveTo>
                      <a:pt x="1" y="0"/>
                    </a:moveTo>
                    <a:lnTo>
                      <a:pt x="1" y="6144"/>
                    </a:lnTo>
                    <a:lnTo>
                      <a:pt x="1215" y="6144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76"/>
              <p:cNvSpPr/>
              <p:nvPr/>
            </p:nvSpPr>
            <p:spPr>
              <a:xfrm>
                <a:off x="2521125" y="1692300"/>
                <a:ext cx="30400" cy="24725"/>
              </a:xfrm>
              <a:custGeom>
                <a:rect b="b" l="l" r="r" t="t"/>
                <a:pathLst>
                  <a:path extrusionOk="0" h="989" w="1216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6"/>
              <p:cNvSpPr/>
              <p:nvPr/>
            </p:nvSpPr>
            <p:spPr>
              <a:xfrm>
                <a:off x="2521125" y="1645875"/>
                <a:ext cx="30400" cy="24725"/>
              </a:xfrm>
              <a:custGeom>
                <a:rect b="b" l="l" r="r" t="t"/>
                <a:pathLst>
                  <a:path extrusionOk="0" h="989" w="1216">
                    <a:moveTo>
                      <a:pt x="1" y="0"/>
                    </a:moveTo>
                    <a:lnTo>
                      <a:pt x="1" y="988"/>
                    </a:lnTo>
                    <a:lnTo>
                      <a:pt x="1215" y="988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6"/>
              <p:cNvSpPr/>
              <p:nvPr/>
            </p:nvSpPr>
            <p:spPr>
              <a:xfrm>
                <a:off x="2521125" y="1599425"/>
                <a:ext cx="30400" cy="24750"/>
              </a:xfrm>
              <a:custGeom>
                <a:rect b="b" l="l" r="r" t="t"/>
                <a:pathLst>
                  <a:path extrusionOk="0" h="990" w="1216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76"/>
              <p:cNvSpPr/>
              <p:nvPr/>
            </p:nvSpPr>
            <p:spPr>
              <a:xfrm>
                <a:off x="2416350" y="1570550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168" y="1"/>
                    </a:moveTo>
                    <a:cubicBezTo>
                      <a:pt x="525" y="1"/>
                      <a:pt x="1" y="525"/>
                      <a:pt x="1" y="1168"/>
                    </a:cubicBezTo>
                    <a:cubicBezTo>
                      <a:pt x="1" y="1811"/>
                      <a:pt x="525" y="2335"/>
                      <a:pt x="1168" y="2335"/>
                    </a:cubicBezTo>
                    <a:cubicBezTo>
                      <a:pt x="1811" y="2335"/>
                      <a:pt x="2335" y="1811"/>
                      <a:pt x="2335" y="1168"/>
                    </a:cubicBezTo>
                    <a:cubicBezTo>
                      <a:pt x="2335" y="525"/>
                      <a:pt x="1811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76"/>
              <p:cNvSpPr/>
              <p:nvPr/>
            </p:nvSpPr>
            <p:spPr>
              <a:xfrm>
                <a:off x="2507150" y="1570550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167" y="1"/>
                    </a:moveTo>
                    <a:cubicBezTo>
                      <a:pt x="524" y="1"/>
                      <a:pt x="0" y="525"/>
                      <a:pt x="0" y="1168"/>
                    </a:cubicBezTo>
                    <a:cubicBezTo>
                      <a:pt x="0" y="1811"/>
                      <a:pt x="524" y="2335"/>
                      <a:pt x="1167" y="2335"/>
                    </a:cubicBezTo>
                    <a:cubicBezTo>
                      <a:pt x="1810" y="2335"/>
                      <a:pt x="2334" y="1811"/>
                      <a:pt x="2334" y="1168"/>
                    </a:cubicBezTo>
                    <a:cubicBezTo>
                      <a:pt x="2334" y="525"/>
                      <a:pt x="1810" y="1"/>
                      <a:pt x="1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76"/>
              <p:cNvSpPr/>
              <p:nvPr/>
            </p:nvSpPr>
            <p:spPr>
              <a:xfrm>
                <a:off x="2366350" y="1533950"/>
                <a:ext cx="248275" cy="82175"/>
              </a:xfrm>
              <a:custGeom>
                <a:rect b="b" l="l" r="r" t="t"/>
                <a:pathLst>
                  <a:path extrusionOk="0" h="3287" w="9931">
                    <a:moveTo>
                      <a:pt x="4966" y="0"/>
                    </a:moveTo>
                    <a:cubicBezTo>
                      <a:pt x="2227" y="0"/>
                      <a:pt x="1" y="667"/>
                      <a:pt x="1" y="1477"/>
                    </a:cubicBezTo>
                    <a:cubicBezTo>
                      <a:pt x="1" y="2286"/>
                      <a:pt x="2227" y="3287"/>
                      <a:pt x="4966" y="3287"/>
                    </a:cubicBezTo>
                    <a:cubicBezTo>
                      <a:pt x="7704" y="3287"/>
                      <a:pt x="9931" y="2286"/>
                      <a:pt x="9931" y="1477"/>
                    </a:cubicBezTo>
                    <a:cubicBezTo>
                      <a:pt x="9931" y="667"/>
                      <a:pt x="7704" y="0"/>
                      <a:pt x="4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76"/>
              <p:cNvSpPr/>
              <p:nvPr/>
            </p:nvSpPr>
            <p:spPr>
              <a:xfrm>
                <a:off x="2368150" y="1510725"/>
                <a:ext cx="248250" cy="82175"/>
              </a:xfrm>
              <a:custGeom>
                <a:rect b="b" l="l" r="r" t="t"/>
                <a:pathLst>
                  <a:path extrusionOk="0" h="3287" w="9930">
                    <a:moveTo>
                      <a:pt x="4965" y="1"/>
                    </a:moveTo>
                    <a:cubicBezTo>
                      <a:pt x="2215" y="1"/>
                      <a:pt x="0" y="656"/>
                      <a:pt x="0" y="1477"/>
                    </a:cubicBezTo>
                    <a:cubicBezTo>
                      <a:pt x="0" y="2287"/>
                      <a:pt x="2215" y="3287"/>
                      <a:pt x="4965" y="3287"/>
                    </a:cubicBezTo>
                    <a:cubicBezTo>
                      <a:pt x="7703" y="3287"/>
                      <a:pt x="9930" y="2287"/>
                      <a:pt x="9930" y="1477"/>
                    </a:cubicBezTo>
                    <a:cubicBezTo>
                      <a:pt x="9930" y="656"/>
                      <a:pt x="7703" y="1"/>
                      <a:pt x="4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76"/>
              <p:cNvSpPr/>
              <p:nvPr/>
            </p:nvSpPr>
            <p:spPr>
              <a:xfrm>
                <a:off x="2481850" y="1080325"/>
                <a:ext cx="20850" cy="94075"/>
              </a:xfrm>
              <a:custGeom>
                <a:rect b="b" l="l" r="r" t="t"/>
                <a:pathLst>
                  <a:path extrusionOk="0" h="3763" w="834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76"/>
              <p:cNvSpPr/>
              <p:nvPr/>
            </p:nvSpPr>
            <p:spPr>
              <a:xfrm>
                <a:off x="2269025" y="1351475"/>
                <a:ext cx="446500" cy="23250"/>
              </a:xfrm>
              <a:custGeom>
                <a:rect b="b" l="l" r="r" t="t"/>
                <a:pathLst>
                  <a:path extrusionOk="0" h="930" w="17860">
                    <a:moveTo>
                      <a:pt x="0" y="1"/>
                    </a:moveTo>
                    <a:cubicBezTo>
                      <a:pt x="12" y="311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1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76"/>
              <p:cNvSpPr/>
              <p:nvPr/>
            </p:nvSpPr>
            <p:spPr>
              <a:xfrm>
                <a:off x="2271700" y="1374700"/>
                <a:ext cx="441150" cy="187850"/>
              </a:xfrm>
              <a:custGeom>
                <a:rect b="b" l="l" r="r" t="t"/>
                <a:pathLst>
                  <a:path extrusionOk="0" h="7514" w="17646">
                    <a:moveTo>
                      <a:pt x="1" y="1"/>
                    </a:moveTo>
                    <a:cubicBezTo>
                      <a:pt x="679" y="4263"/>
                      <a:pt x="4370" y="7513"/>
                      <a:pt x="8823" y="7513"/>
                    </a:cubicBezTo>
                    <a:cubicBezTo>
                      <a:pt x="13276" y="7513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76"/>
              <p:cNvSpPr/>
              <p:nvPr/>
            </p:nvSpPr>
            <p:spPr>
              <a:xfrm>
                <a:off x="2311300" y="1115450"/>
                <a:ext cx="361675" cy="92300"/>
              </a:xfrm>
              <a:custGeom>
                <a:rect b="b" l="l" r="r" t="t"/>
                <a:pathLst>
                  <a:path extrusionOk="0" h="3692" w="14467">
                    <a:moveTo>
                      <a:pt x="7239" y="0"/>
                    </a:moveTo>
                    <a:cubicBezTo>
                      <a:pt x="4262" y="0"/>
                      <a:pt x="1631" y="1465"/>
                      <a:pt x="0" y="3691"/>
                    </a:cubicBezTo>
                    <a:lnTo>
                      <a:pt x="14466" y="3691"/>
                    </a:lnTo>
                    <a:cubicBezTo>
                      <a:pt x="12847" y="1465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76"/>
              <p:cNvSpPr/>
              <p:nvPr/>
            </p:nvSpPr>
            <p:spPr>
              <a:xfrm>
                <a:off x="2296700" y="1207725"/>
                <a:ext cx="391150" cy="23225"/>
              </a:xfrm>
              <a:custGeom>
                <a:rect b="b" l="l" r="r" t="t"/>
                <a:pathLst>
                  <a:path extrusionOk="0" h="929" w="15646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76"/>
              <p:cNvSpPr/>
              <p:nvPr/>
            </p:nvSpPr>
            <p:spPr>
              <a:xfrm>
                <a:off x="2258600" y="1229450"/>
                <a:ext cx="467050" cy="125925"/>
              </a:xfrm>
              <a:custGeom>
                <a:rect b="b" l="l" r="r" t="t"/>
                <a:pathLst>
                  <a:path extrusionOk="0" h="5037" w="18682">
                    <a:moveTo>
                      <a:pt x="1167" y="0"/>
                    </a:moveTo>
                    <a:cubicBezTo>
                      <a:pt x="429" y="1334"/>
                      <a:pt x="1" y="2882"/>
                      <a:pt x="1" y="4513"/>
                    </a:cubicBezTo>
                    <a:cubicBezTo>
                      <a:pt x="1" y="4691"/>
                      <a:pt x="13" y="4858"/>
                      <a:pt x="24" y="5037"/>
                    </a:cubicBezTo>
                    <a:lnTo>
                      <a:pt x="18670" y="5037"/>
                    </a:lnTo>
                    <a:cubicBezTo>
                      <a:pt x="18682" y="4858"/>
                      <a:pt x="18682" y="4691"/>
                      <a:pt x="18682" y="4513"/>
                    </a:cubicBezTo>
                    <a:cubicBezTo>
                      <a:pt x="18682" y="2882"/>
                      <a:pt x="18265" y="1334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6"/>
              <p:cNvSpPr/>
              <p:nvPr/>
            </p:nvSpPr>
            <p:spPr>
              <a:xfrm>
                <a:off x="2459225" y="1025550"/>
                <a:ext cx="66100" cy="66100"/>
              </a:xfrm>
              <a:custGeom>
                <a:rect b="b" l="l" r="r" t="t"/>
                <a:pathLst>
                  <a:path extrusionOk="0" h="2644" w="2644">
                    <a:moveTo>
                      <a:pt x="1322" y="608"/>
                    </a:moveTo>
                    <a:cubicBezTo>
                      <a:pt x="1715" y="608"/>
                      <a:pt x="2036" y="929"/>
                      <a:pt x="2036" y="1322"/>
                    </a:cubicBezTo>
                    <a:cubicBezTo>
                      <a:pt x="2036" y="1715"/>
                      <a:pt x="1715" y="2037"/>
                      <a:pt x="1322" y="2037"/>
                    </a:cubicBezTo>
                    <a:cubicBezTo>
                      <a:pt x="929" y="2037"/>
                      <a:pt x="608" y="1715"/>
                      <a:pt x="608" y="1322"/>
                    </a:cubicBezTo>
                    <a:cubicBezTo>
                      <a:pt x="608" y="929"/>
                      <a:pt x="929" y="608"/>
                      <a:pt x="1322" y="608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9"/>
                      <a:pt x="596" y="2644"/>
                      <a:pt x="1322" y="2644"/>
                    </a:cubicBezTo>
                    <a:cubicBezTo>
                      <a:pt x="2048" y="2644"/>
                      <a:pt x="2644" y="2049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76"/>
              <p:cNvSpPr/>
              <p:nvPr/>
            </p:nvSpPr>
            <p:spPr>
              <a:xfrm>
                <a:off x="2578575" y="1286600"/>
                <a:ext cx="44375" cy="68775"/>
              </a:xfrm>
              <a:custGeom>
                <a:rect b="b" l="l" r="r" t="t"/>
                <a:pathLst>
                  <a:path extrusionOk="0" h="2751" w="1775">
                    <a:moveTo>
                      <a:pt x="1656" y="0"/>
                    </a:moveTo>
                    <a:lnTo>
                      <a:pt x="1" y="2751"/>
                    </a:lnTo>
                    <a:lnTo>
                      <a:pt x="1775" y="2751"/>
                    </a:lnTo>
                    <a:lnTo>
                      <a:pt x="1775" y="631"/>
                    </a:lnTo>
                    <a:cubicBezTo>
                      <a:pt x="1775" y="417"/>
                      <a:pt x="1739" y="203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76"/>
              <p:cNvSpPr/>
              <p:nvPr/>
            </p:nvSpPr>
            <p:spPr>
              <a:xfrm>
                <a:off x="2479175" y="1259225"/>
                <a:ext cx="99425" cy="96150"/>
              </a:xfrm>
              <a:custGeom>
                <a:rect b="b" l="l" r="r" t="t"/>
                <a:pathLst>
                  <a:path extrusionOk="0" h="3846" w="3977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76"/>
              <p:cNvSpPr/>
              <p:nvPr/>
            </p:nvSpPr>
            <p:spPr>
              <a:xfrm>
                <a:off x="2361300" y="1259225"/>
                <a:ext cx="175925" cy="96150"/>
              </a:xfrm>
              <a:custGeom>
                <a:rect b="b" l="l" r="r" t="t"/>
                <a:pathLst>
                  <a:path extrusionOk="0" h="3846" w="7037">
                    <a:moveTo>
                      <a:pt x="1739" y="0"/>
                    </a:moveTo>
                    <a:cubicBezTo>
                      <a:pt x="786" y="0"/>
                      <a:pt x="0" y="774"/>
                      <a:pt x="0" y="1726"/>
                    </a:cubicBezTo>
                    <a:lnTo>
                      <a:pt x="0" y="3846"/>
                    </a:lnTo>
                    <a:lnTo>
                      <a:pt x="4715" y="3846"/>
                    </a:lnTo>
                    <a:lnTo>
                      <a:pt x="70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76"/>
              <p:cNvSpPr/>
              <p:nvPr/>
            </p:nvSpPr>
            <p:spPr>
              <a:xfrm>
                <a:off x="2561925" y="1273200"/>
                <a:ext cx="58050" cy="82175"/>
              </a:xfrm>
              <a:custGeom>
                <a:rect b="b" l="l" r="r" t="t"/>
                <a:pathLst>
                  <a:path extrusionOk="0" h="3287" w="2322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36"/>
                    </a:lnTo>
                    <a:cubicBezTo>
                      <a:pt x="2238" y="334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76"/>
              <p:cNvSpPr/>
              <p:nvPr/>
            </p:nvSpPr>
            <p:spPr>
              <a:xfrm>
                <a:off x="2520550" y="1259225"/>
                <a:ext cx="90800" cy="96150"/>
              </a:xfrm>
              <a:custGeom>
                <a:rect b="b" l="l" r="r" t="t"/>
                <a:pathLst>
                  <a:path extrusionOk="0" h="3846" w="3632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632" y="560"/>
                    </a:lnTo>
                    <a:cubicBezTo>
                      <a:pt x="3322" y="214"/>
                      <a:pt x="2870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76"/>
              <p:cNvSpPr/>
              <p:nvPr/>
            </p:nvSpPr>
            <p:spPr>
              <a:xfrm>
                <a:off x="2348500" y="14098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03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703" y="1382"/>
                    </a:cubicBezTo>
                    <a:cubicBezTo>
                      <a:pt x="1084" y="1382"/>
                      <a:pt x="1393" y="1072"/>
                      <a:pt x="1393" y="691"/>
                    </a:cubicBezTo>
                    <a:cubicBezTo>
                      <a:pt x="1393" y="310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76"/>
              <p:cNvSpPr/>
              <p:nvPr/>
            </p:nvSpPr>
            <p:spPr>
              <a:xfrm>
                <a:off x="23991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76"/>
              <p:cNvSpPr/>
              <p:nvPr/>
            </p:nvSpPr>
            <p:spPr>
              <a:xfrm>
                <a:off x="24497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76"/>
              <p:cNvSpPr/>
              <p:nvPr/>
            </p:nvSpPr>
            <p:spPr>
              <a:xfrm>
                <a:off x="25003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76"/>
              <p:cNvSpPr/>
              <p:nvPr/>
            </p:nvSpPr>
            <p:spPr>
              <a:xfrm>
                <a:off x="2550600" y="14098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84" y="1382"/>
                      <a:pt x="1394" y="1072"/>
                      <a:pt x="1394" y="691"/>
                    </a:cubicBezTo>
                    <a:cubicBezTo>
                      <a:pt x="1394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76"/>
              <p:cNvSpPr/>
              <p:nvPr/>
            </p:nvSpPr>
            <p:spPr>
              <a:xfrm>
                <a:off x="26012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76"/>
              <p:cNvSpPr/>
              <p:nvPr/>
            </p:nvSpPr>
            <p:spPr>
              <a:xfrm>
                <a:off x="2392850" y="1468775"/>
                <a:ext cx="198850" cy="11325"/>
              </a:xfrm>
              <a:custGeom>
                <a:rect b="b" l="l" r="r" t="t"/>
                <a:pathLst>
                  <a:path extrusionOk="0" h="453" w="7954">
                    <a:moveTo>
                      <a:pt x="0" y="0"/>
                    </a:moveTo>
                    <a:lnTo>
                      <a:pt x="0" y="452"/>
                    </a:lnTo>
                    <a:lnTo>
                      <a:pt x="7954" y="452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76"/>
              <p:cNvSpPr/>
              <p:nvPr/>
            </p:nvSpPr>
            <p:spPr>
              <a:xfrm>
                <a:off x="2392850" y="1494950"/>
                <a:ext cx="198850" cy="11350"/>
              </a:xfrm>
              <a:custGeom>
                <a:rect b="b" l="l" r="r" t="t"/>
                <a:pathLst>
                  <a:path extrusionOk="0" h="454" w="7954">
                    <a:moveTo>
                      <a:pt x="0" y="1"/>
                    </a:moveTo>
                    <a:lnTo>
                      <a:pt x="0" y="453"/>
                    </a:lnTo>
                    <a:lnTo>
                      <a:pt x="7954" y="453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76"/>
              <p:cNvSpPr/>
              <p:nvPr/>
            </p:nvSpPr>
            <p:spPr>
              <a:xfrm>
                <a:off x="2386300" y="1699450"/>
                <a:ext cx="117000" cy="58350"/>
              </a:xfrm>
              <a:custGeom>
                <a:rect b="b" l="l" r="r" t="t"/>
                <a:pathLst>
                  <a:path extrusionOk="0" h="2334" w="4680">
                    <a:moveTo>
                      <a:pt x="2334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76"/>
              <p:cNvSpPr/>
              <p:nvPr/>
            </p:nvSpPr>
            <p:spPr>
              <a:xfrm>
                <a:off x="2478575" y="1699450"/>
                <a:ext cx="117000" cy="58350"/>
              </a:xfrm>
              <a:custGeom>
                <a:rect b="b" l="l" r="r" t="t"/>
                <a:pathLst>
                  <a:path extrusionOk="0" h="2334" w="4680">
                    <a:moveTo>
                      <a:pt x="2346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76"/>
              <p:cNvSpPr/>
              <p:nvPr/>
            </p:nvSpPr>
            <p:spPr>
              <a:xfrm>
                <a:off x="2232100" y="1575025"/>
                <a:ext cx="73850" cy="73550"/>
              </a:xfrm>
              <a:custGeom>
                <a:rect b="b" l="l" r="r" t="t"/>
                <a:pathLst>
                  <a:path extrusionOk="0" h="2942" w="2954">
                    <a:moveTo>
                      <a:pt x="2120" y="1"/>
                    </a:moveTo>
                    <a:lnTo>
                      <a:pt x="1" y="2108"/>
                    </a:lnTo>
                    <a:lnTo>
                      <a:pt x="834" y="2941"/>
                    </a:lnTo>
                    <a:lnTo>
                      <a:pt x="2954" y="834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76"/>
              <p:cNvSpPr/>
              <p:nvPr/>
            </p:nvSpPr>
            <p:spPr>
              <a:xfrm>
                <a:off x="2670850" y="1575025"/>
                <a:ext cx="73550" cy="73550"/>
              </a:xfrm>
              <a:custGeom>
                <a:rect b="b" l="l" r="r" t="t"/>
                <a:pathLst>
                  <a:path extrusionOk="0" h="2942" w="2942">
                    <a:moveTo>
                      <a:pt x="834" y="1"/>
                    </a:moveTo>
                    <a:lnTo>
                      <a:pt x="1" y="834"/>
                    </a:lnTo>
                    <a:lnTo>
                      <a:pt x="2108" y="2941"/>
                    </a:lnTo>
                    <a:lnTo>
                      <a:pt x="2942" y="210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5" name="Google Shape;1755;p76"/>
          <p:cNvGrpSpPr/>
          <p:nvPr/>
        </p:nvGrpSpPr>
        <p:grpSpPr>
          <a:xfrm rot="-463991">
            <a:off x="104197" y="-565633"/>
            <a:ext cx="1747157" cy="2313435"/>
            <a:chOff x="3079550" y="2361275"/>
            <a:chExt cx="565275" cy="750425"/>
          </a:xfrm>
        </p:grpSpPr>
        <p:sp>
          <p:nvSpPr>
            <p:cNvPr id="1756" name="Google Shape;1756;p76"/>
            <p:cNvSpPr/>
            <p:nvPr/>
          </p:nvSpPr>
          <p:spPr>
            <a:xfrm>
              <a:off x="3079550" y="2361288"/>
              <a:ext cx="565275" cy="750400"/>
            </a:xfrm>
            <a:custGeom>
              <a:rect b="b" l="l" r="r" t="t"/>
              <a:pathLst>
                <a:path extrusionOk="0" h="30016" w="22611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7" name="Google Shape;1757;p76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1758" name="Google Shape;1758;p76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rect b="b" l="l" r="r" t="t"/>
                <a:pathLst>
                  <a:path extrusionOk="0" h="3490" w="454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76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rect b="b" l="l" r="r" t="t"/>
                <a:pathLst>
                  <a:path extrusionOk="0" h="1359" w="1358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76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rect b="b" l="l" r="r" t="t"/>
                <a:pathLst>
                  <a:path extrusionOk="0" h="13895" w="10122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76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rect b="b" l="l" r="r" t="t"/>
                <a:pathLst>
                  <a:path extrusionOk="0" h="9038" w="905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76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rect b="b" l="l" r="r" t="t"/>
                <a:pathLst>
                  <a:path extrusionOk="0" h="3490" w="3502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76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rect b="b" l="l" r="r" t="t"/>
                <a:pathLst>
                  <a:path extrusionOk="0" h="4144" w="6716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76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rect b="b" l="l" r="r" t="t"/>
                <a:pathLst>
                  <a:path extrusionOk="0" h="11442" w="19575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76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76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76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76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76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76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76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76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76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76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76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76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76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76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76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76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76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76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76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76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76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76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76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76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76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76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76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76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76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76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76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76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76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rect b="b" l="l" r="r" t="t"/>
                <a:pathLst>
                  <a:path extrusionOk="0" h="1930" w="4013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76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rect b="b" l="l" r="r" t="t"/>
                <a:pathLst>
                  <a:path extrusionOk="0" h="1930" w="4014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76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76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76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76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rect b="b" l="l" r="r" t="t"/>
                <a:pathLst>
                  <a:path extrusionOk="0" h="1465" w="918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76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rect b="b" l="l" r="r" t="t"/>
                <a:pathLst>
                  <a:path extrusionOk="0" h="823" w="7526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76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rect b="b" l="l" r="r" t="t"/>
                <a:pathLst>
                  <a:path extrusionOk="0" h="1680" w="3894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9" name="Google Shape;1809;p76"/>
          <p:cNvGrpSpPr/>
          <p:nvPr/>
        </p:nvGrpSpPr>
        <p:grpSpPr>
          <a:xfrm rot="533447">
            <a:off x="-107717" y="2625234"/>
            <a:ext cx="1642226" cy="759018"/>
            <a:chOff x="583400" y="1583225"/>
            <a:chExt cx="508125" cy="237250"/>
          </a:xfrm>
        </p:grpSpPr>
        <p:sp>
          <p:nvSpPr>
            <p:cNvPr id="1810" name="Google Shape;1810;p76"/>
            <p:cNvSpPr/>
            <p:nvPr/>
          </p:nvSpPr>
          <p:spPr>
            <a:xfrm>
              <a:off x="583400" y="1583363"/>
              <a:ext cx="508125" cy="236975"/>
            </a:xfrm>
            <a:custGeom>
              <a:rect b="b" l="l" r="r" t="t"/>
              <a:pathLst>
                <a:path extrusionOk="0" h="9479" w="20325">
                  <a:moveTo>
                    <a:pt x="5644" y="1"/>
                  </a:moveTo>
                  <a:cubicBezTo>
                    <a:pt x="5037" y="1"/>
                    <a:pt x="4560" y="489"/>
                    <a:pt x="4560" y="1084"/>
                  </a:cubicBezTo>
                  <a:lnTo>
                    <a:pt x="4560" y="3001"/>
                  </a:lnTo>
                  <a:cubicBezTo>
                    <a:pt x="4310" y="3013"/>
                    <a:pt x="4120" y="3215"/>
                    <a:pt x="4120" y="3465"/>
                  </a:cubicBezTo>
                  <a:lnTo>
                    <a:pt x="4120" y="3954"/>
                  </a:lnTo>
                  <a:lnTo>
                    <a:pt x="3632" y="3954"/>
                  </a:lnTo>
                  <a:lnTo>
                    <a:pt x="3632" y="4287"/>
                  </a:lnTo>
                  <a:lnTo>
                    <a:pt x="2179" y="4287"/>
                  </a:lnTo>
                  <a:cubicBezTo>
                    <a:pt x="2036" y="3835"/>
                    <a:pt x="1620" y="3501"/>
                    <a:pt x="1108" y="3501"/>
                  </a:cubicBezTo>
                  <a:cubicBezTo>
                    <a:pt x="500" y="3501"/>
                    <a:pt x="0" y="4001"/>
                    <a:pt x="0" y="4608"/>
                  </a:cubicBezTo>
                  <a:cubicBezTo>
                    <a:pt x="0" y="5228"/>
                    <a:pt x="500" y="5728"/>
                    <a:pt x="1108" y="5728"/>
                  </a:cubicBezTo>
                  <a:cubicBezTo>
                    <a:pt x="1608" y="5728"/>
                    <a:pt x="2024" y="5406"/>
                    <a:pt x="2167" y="4954"/>
                  </a:cubicBezTo>
                  <a:lnTo>
                    <a:pt x="3632" y="4954"/>
                  </a:lnTo>
                  <a:lnTo>
                    <a:pt x="3632" y="5299"/>
                  </a:lnTo>
                  <a:lnTo>
                    <a:pt x="4120" y="5299"/>
                  </a:lnTo>
                  <a:lnTo>
                    <a:pt x="4120" y="5728"/>
                  </a:lnTo>
                  <a:cubicBezTo>
                    <a:pt x="4120" y="5978"/>
                    <a:pt x="4310" y="6180"/>
                    <a:pt x="4560" y="6192"/>
                  </a:cubicBezTo>
                  <a:lnTo>
                    <a:pt x="4560" y="8395"/>
                  </a:lnTo>
                  <a:cubicBezTo>
                    <a:pt x="4560" y="8990"/>
                    <a:pt x="5037" y="9478"/>
                    <a:pt x="5644" y="9478"/>
                  </a:cubicBezTo>
                  <a:lnTo>
                    <a:pt x="14657" y="9478"/>
                  </a:lnTo>
                  <a:cubicBezTo>
                    <a:pt x="15252" y="9478"/>
                    <a:pt x="15740" y="8990"/>
                    <a:pt x="15740" y="8395"/>
                  </a:cubicBezTo>
                  <a:lnTo>
                    <a:pt x="15740" y="6192"/>
                  </a:lnTo>
                  <a:cubicBezTo>
                    <a:pt x="16002" y="6192"/>
                    <a:pt x="16205" y="5990"/>
                    <a:pt x="16205" y="5728"/>
                  </a:cubicBezTo>
                  <a:lnTo>
                    <a:pt x="16205" y="5240"/>
                  </a:lnTo>
                  <a:lnTo>
                    <a:pt x="16693" y="5240"/>
                  </a:lnTo>
                  <a:lnTo>
                    <a:pt x="16693" y="4906"/>
                  </a:lnTo>
                  <a:lnTo>
                    <a:pt x="18145" y="4906"/>
                  </a:lnTo>
                  <a:cubicBezTo>
                    <a:pt x="18288" y="5359"/>
                    <a:pt x="18705" y="5692"/>
                    <a:pt x="19217" y="5692"/>
                  </a:cubicBezTo>
                  <a:cubicBezTo>
                    <a:pt x="19824" y="5692"/>
                    <a:pt x="20324" y="5192"/>
                    <a:pt x="20324" y="4573"/>
                  </a:cubicBezTo>
                  <a:cubicBezTo>
                    <a:pt x="20324" y="3966"/>
                    <a:pt x="19824" y="3465"/>
                    <a:pt x="19217" y="3465"/>
                  </a:cubicBezTo>
                  <a:cubicBezTo>
                    <a:pt x="18717" y="3465"/>
                    <a:pt x="18288" y="3787"/>
                    <a:pt x="18145" y="4239"/>
                  </a:cubicBezTo>
                  <a:lnTo>
                    <a:pt x="16693" y="4239"/>
                  </a:lnTo>
                  <a:lnTo>
                    <a:pt x="16693" y="3894"/>
                  </a:lnTo>
                  <a:lnTo>
                    <a:pt x="16205" y="3894"/>
                  </a:lnTo>
                  <a:lnTo>
                    <a:pt x="16205" y="3465"/>
                  </a:lnTo>
                  <a:cubicBezTo>
                    <a:pt x="16205" y="3204"/>
                    <a:pt x="16002" y="3001"/>
                    <a:pt x="15740" y="3001"/>
                  </a:cubicBezTo>
                  <a:lnTo>
                    <a:pt x="15740" y="1084"/>
                  </a:lnTo>
                  <a:cubicBezTo>
                    <a:pt x="15740" y="489"/>
                    <a:pt x="15252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1" name="Google Shape;1811;p76"/>
            <p:cNvGrpSpPr/>
            <p:nvPr/>
          </p:nvGrpSpPr>
          <p:grpSpPr>
            <a:xfrm>
              <a:off x="583400" y="1583225"/>
              <a:ext cx="508125" cy="237250"/>
              <a:chOff x="583400" y="-106425"/>
              <a:chExt cx="508125" cy="237250"/>
            </a:xfrm>
          </p:grpSpPr>
          <p:sp>
            <p:nvSpPr>
              <p:cNvPr id="1812" name="Google Shape;1812;p76"/>
              <p:cNvSpPr/>
              <p:nvPr/>
            </p:nvSpPr>
            <p:spPr>
              <a:xfrm>
                <a:off x="988500" y="-17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76"/>
              <p:cNvSpPr/>
              <p:nvPr/>
            </p:nvSpPr>
            <p:spPr>
              <a:xfrm>
                <a:off x="976900" y="-9100"/>
                <a:ext cx="23825" cy="33675"/>
              </a:xfrm>
              <a:custGeom>
                <a:rect b="b" l="l" r="r" t="t"/>
                <a:pathLst>
                  <a:path extrusionOk="0" h="1347" w="953">
                    <a:moveTo>
                      <a:pt x="0" y="1"/>
                    </a:moveTo>
                    <a:lnTo>
                      <a:pt x="0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76"/>
              <p:cNvSpPr/>
              <p:nvPr/>
            </p:nvSpPr>
            <p:spPr>
              <a:xfrm>
                <a:off x="9652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15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15" y="3192"/>
                      <a:pt x="465" y="3192"/>
                    </a:cubicBezTo>
                    <a:cubicBezTo>
                      <a:pt x="727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27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76"/>
              <p:cNvSpPr/>
              <p:nvPr/>
            </p:nvSpPr>
            <p:spPr>
              <a:xfrm>
                <a:off x="1035825" y="-19825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76"/>
              <p:cNvSpPr/>
              <p:nvPr/>
            </p:nvSpPr>
            <p:spPr>
              <a:xfrm>
                <a:off x="611075" y="132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0"/>
                    </a:moveTo>
                    <a:lnTo>
                      <a:pt x="1" y="643"/>
                    </a:lnTo>
                    <a:lnTo>
                      <a:pt x="3013" y="643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76"/>
              <p:cNvSpPr/>
              <p:nvPr/>
            </p:nvSpPr>
            <p:spPr>
              <a:xfrm>
                <a:off x="674175" y="-7300"/>
                <a:ext cx="23850" cy="33350"/>
              </a:xfrm>
              <a:custGeom>
                <a:rect b="b" l="l" r="r" t="t"/>
                <a:pathLst>
                  <a:path extrusionOk="0" h="1334" w="954">
                    <a:moveTo>
                      <a:pt x="1" y="0"/>
                    </a:moveTo>
                    <a:lnTo>
                      <a:pt x="1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76"/>
              <p:cNvSpPr/>
              <p:nvPr/>
            </p:nvSpPr>
            <p:spPr>
              <a:xfrm>
                <a:off x="6863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03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03" y="3192"/>
                      <a:pt x="465" y="3192"/>
                    </a:cubicBezTo>
                    <a:cubicBezTo>
                      <a:pt x="715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76"/>
              <p:cNvSpPr/>
              <p:nvPr/>
            </p:nvSpPr>
            <p:spPr>
              <a:xfrm>
                <a:off x="583400" y="-18925"/>
                <a:ext cx="55675" cy="55700"/>
              </a:xfrm>
              <a:custGeom>
                <a:rect b="b" l="l" r="r" t="t"/>
                <a:pathLst>
                  <a:path extrusionOk="0" h="2228" w="2227">
                    <a:moveTo>
                      <a:pt x="1119" y="1"/>
                    </a:moveTo>
                    <a:cubicBezTo>
                      <a:pt x="500" y="1"/>
                      <a:pt x="0" y="501"/>
                      <a:pt x="0" y="1120"/>
                    </a:cubicBezTo>
                    <a:cubicBezTo>
                      <a:pt x="0" y="1739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76"/>
              <p:cNvSpPr/>
              <p:nvPr/>
            </p:nvSpPr>
            <p:spPr>
              <a:xfrm>
                <a:off x="697400" y="-106425"/>
                <a:ext cx="279525" cy="237250"/>
              </a:xfrm>
              <a:custGeom>
                <a:rect b="b" l="l" r="r" t="t"/>
                <a:pathLst>
                  <a:path extrusionOk="0" h="9490" w="11181">
                    <a:moveTo>
                      <a:pt x="1084" y="0"/>
                    </a:moveTo>
                    <a:cubicBezTo>
                      <a:pt x="489" y="0"/>
                      <a:pt x="0" y="488"/>
                      <a:pt x="0" y="1096"/>
                    </a:cubicBezTo>
                    <a:lnTo>
                      <a:pt x="0" y="8394"/>
                    </a:lnTo>
                    <a:cubicBezTo>
                      <a:pt x="0" y="9001"/>
                      <a:pt x="489" y="9490"/>
                      <a:pt x="1084" y="9490"/>
                    </a:cubicBezTo>
                    <a:lnTo>
                      <a:pt x="10097" y="9490"/>
                    </a:lnTo>
                    <a:cubicBezTo>
                      <a:pt x="10692" y="9490"/>
                      <a:pt x="11180" y="9001"/>
                      <a:pt x="11180" y="8394"/>
                    </a:cubicBezTo>
                    <a:lnTo>
                      <a:pt x="11180" y="1096"/>
                    </a:lnTo>
                    <a:cubicBezTo>
                      <a:pt x="11180" y="488"/>
                      <a:pt x="10692" y="0"/>
                      <a:pt x="10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76"/>
              <p:cNvSpPr/>
              <p:nvPr/>
            </p:nvSpPr>
            <p:spPr>
              <a:xfrm>
                <a:off x="723000" y="33175"/>
                <a:ext cx="228325" cy="72050"/>
              </a:xfrm>
              <a:custGeom>
                <a:rect b="b" l="l" r="r" t="t"/>
                <a:pathLst>
                  <a:path extrusionOk="0" h="2882" w="9133">
                    <a:moveTo>
                      <a:pt x="1381" y="0"/>
                    </a:moveTo>
                    <a:cubicBezTo>
                      <a:pt x="619" y="0"/>
                      <a:pt x="0" y="655"/>
                      <a:pt x="0" y="1441"/>
                    </a:cubicBezTo>
                    <a:cubicBezTo>
                      <a:pt x="0" y="2239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39"/>
                      <a:pt x="9132" y="1441"/>
                    </a:cubicBezTo>
                    <a:cubicBezTo>
                      <a:pt x="9132" y="643"/>
                      <a:pt x="8513" y="0"/>
                      <a:pt x="7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76"/>
              <p:cNvSpPr/>
              <p:nvPr/>
            </p:nvSpPr>
            <p:spPr>
              <a:xfrm>
                <a:off x="7506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8"/>
                    </a:cubicBezTo>
                    <a:cubicBezTo>
                      <a:pt x="787" y="1125"/>
                      <a:pt x="1335" y="1697"/>
                      <a:pt x="1895" y="2233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8"/>
                      <a:pt x="2371" y="1756"/>
                    </a:cubicBezTo>
                    <a:cubicBezTo>
                      <a:pt x="1811" y="1221"/>
                      <a:pt x="1264" y="649"/>
                      <a:pt x="716" y="101"/>
                    </a:cubicBezTo>
                    <a:cubicBezTo>
                      <a:pt x="645" y="31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76"/>
              <p:cNvSpPr/>
              <p:nvPr/>
            </p:nvSpPr>
            <p:spPr>
              <a:xfrm>
                <a:off x="750375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1"/>
                      <a:pt x="1906" y="101"/>
                    </a:cubicBezTo>
                    <a:cubicBezTo>
                      <a:pt x="1358" y="649"/>
                      <a:pt x="810" y="1221"/>
                      <a:pt x="251" y="1756"/>
                    </a:cubicBezTo>
                    <a:cubicBezTo>
                      <a:pt x="1" y="1988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3"/>
                    </a:cubicBezTo>
                    <a:cubicBezTo>
                      <a:pt x="1287" y="1697"/>
                      <a:pt x="1834" y="1125"/>
                      <a:pt x="2382" y="578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76"/>
              <p:cNvSpPr/>
              <p:nvPr/>
            </p:nvSpPr>
            <p:spPr>
              <a:xfrm>
                <a:off x="8545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8"/>
                    </a:cubicBezTo>
                    <a:cubicBezTo>
                      <a:pt x="787" y="1125"/>
                      <a:pt x="1334" y="1697"/>
                      <a:pt x="1894" y="2233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8"/>
                      <a:pt x="2370" y="1756"/>
                    </a:cubicBezTo>
                    <a:cubicBezTo>
                      <a:pt x="1811" y="1221"/>
                      <a:pt x="1263" y="649"/>
                      <a:pt x="715" y="101"/>
                    </a:cubicBezTo>
                    <a:cubicBezTo>
                      <a:pt x="644" y="31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76"/>
              <p:cNvSpPr/>
              <p:nvPr/>
            </p:nvSpPr>
            <p:spPr>
              <a:xfrm>
                <a:off x="854275" y="-48825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1"/>
                      <a:pt x="1905" y="101"/>
                    </a:cubicBezTo>
                    <a:cubicBezTo>
                      <a:pt x="1357" y="649"/>
                      <a:pt x="810" y="1221"/>
                      <a:pt x="250" y="1756"/>
                    </a:cubicBezTo>
                    <a:cubicBezTo>
                      <a:pt x="0" y="1988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3"/>
                    </a:cubicBezTo>
                    <a:cubicBezTo>
                      <a:pt x="1286" y="1697"/>
                      <a:pt x="1834" y="1125"/>
                      <a:pt x="2381" y="578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76"/>
              <p:cNvSpPr/>
              <p:nvPr/>
            </p:nvSpPr>
            <p:spPr>
              <a:xfrm>
                <a:off x="734900" y="42700"/>
                <a:ext cx="28000" cy="53000"/>
              </a:xfrm>
              <a:custGeom>
                <a:rect b="b" l="l" r="r" t="t"/>
                <a:pathLst>
                  <a:path extrusionOk="0" h="2120" w="112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cubicBezTo>
                      <a:pt x="1" y="1643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76"/>
              <p:cNvSpPr/>
              <p:nvPr/>
            </p:nvSpPr>
            <p:spPr>
              <a:xfrm>
                <a:off x="762875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76"/>
              <p:cNvSpPr/>
              <p:nvPr/>
            </p:nvSpPr>
            <p:spPr>
              <a:xfrm>
                <a:off x="8001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0" y="0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76"/>
              <p:cNvSpPr/>
              <p:nvPr/>
            </p:nvSpPr>
            <p:spPr>
              <a:xfrm>
                <a:off x="8742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76"/>
              <p:cNvSpPr/>
              <p:nvPr/>
            </p:nvSpPr>
            <p:spPr>
              <a:xfrm>
                <a:off x="911400" y="42700"/>
                <a:ext cx="28025" cy="53000"/>
              </a:xfrm>
              <a:custGeom>
                <a:rect b="b" l="l" r="r" t="t"/>
                <a:pathLst>
                  <a:path extrusionOk="0" h="2120" w="1121">
                    <a:moveTo>
                      <a:pt x="1" y="0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3"/>
                      <a:pt x="1120" y="1060"/>
                    </a:cubicBezTo>
                    <a:cubicBezTo>
                      <a:pt x="1120" y="477"/>
                      <a:pt x="644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76"/>
              <p:cNvSpPr/>
              <p:nvPr/>
            </p:nvSpPr>
            <p:spPr>
              <a:xfrm>
                <a:off x="837300" y="42700"/>
                <a:ext cx="36925" cy="53000"/>
              </a:xfrm>
              <a:custGeom>
                <a:rect b="b" l="l" r="r" t="t"/>
                <a:pathLst>
                  <a:path extrusionOk="0" h="2120" w="1477">
                    <a:moveTo>
                      <a:pt x="0" y="0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2" name="Google Shape;1832;p76"/>
          <p:cNvGrpSpPr/>
          <p:nvPr/>
        </p:nvGrpSpPr>
        <p:grpSpPr>
          <a:xfrm rot="914408">
            <a:off x="2644742" y="-254052"/>
            <a:ext cx="744324" cy="1116378"/>
            <a:chOff x="6630575" y="1482600"/>
            <a:chExt cx="292025" cy="438475"/>
          </a:xfrm>
        </p:grpSpPr>
        <p:sp>
          <p:nvSpPr>
            <p:cNvPr id="1833" name="Google Shape;1833;p76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4" name="Google Shape;1834;p76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835" name="Google Shape;1835;p76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76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76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76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76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76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76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76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76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76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76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76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76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76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76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76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76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76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76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4" name="Google Shape;1854;p76"/>
          <p:cNvGrpSpPr/>
          <p:nvPr/>
        </p:nvGrpSpPr>
        <p:grpSpPr>
          <a:xfrm rot="-842718">
            <a:off x="7953386" y="4231383"/>
            <a:ext cx="1172454" cy="933979"/>
            <a:chOff x="5784050" y="1584700"/>
            <a:chExt cx="294100" cy="234275"/>
          </a:xfrm>
        </p:grpSpPr>
        <p:sp>
          <p:nvSpPr>
            <p:cNvPr id="1855" name="Google Shape;1855;p76"/>
            <p:cNvSpPr/>
            <p:nvPr/>
          </p:nvSpPr>
          <p:spPr>
            <a:xfrm>
              <a:off x="5784050" y="1584850"/>
              <a:ext cx="294100" cy="233975"/>
            </a:xfrm>
            <a:custGeom>
              <a:rect b="b" l="l" r="r" t="t"/>
              <a:pathLst>
                <a:path extrusionOk="0" h="9359" w="11764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6" name="Google Shape;1856;p76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1857" name="Google Shape;1857;p76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76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rect b="b" l="l" r="r" t="t"/>
                <a:pathLst>
                  <a:path extrusionOk="0" h="2287" w="2299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76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76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rect b="b" l="l" r="r" t="t"/>
                <a:pathLst>
                  <a:path extrusionOk="0" h="5526" w="5514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76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76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rect b="b" l="l" r="r" t="t"/>
                <a:pathLst>
                  <a:path extrusionOk="0" h="2740" w="4252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3" name="Google Shape;1863;p76"/>
          <p:cNvGrpSpPr/>
          <p:nvPr/>
        </p:nvGrpSpPr>
        <p:grpSpPr>
          <a:xfrm>
            <a:off x="1602454" y="2222200"/>
            <a:ext cx="234762" cy="218290"/>
            <a:chOff x="8652775" y="883650"/>
            <a:chExt cx="38125" cy="35450"/>
          </a:xfrm>
        </p:grpSpPr>
        <p:sp>
          <p:nvSpPr>
            <p:cNvPr id="1864" name="Google Shape;1864;p7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8" name="Google Shape;1868;p76"/>
          <p:cNvGrpSpPr/>
          <p:nvPr/>
        </p:nvGrpSpPr>
        <p:grpSpPr>
          <a:xfrm>
            <a:off x="3117741" y="4284638"/>
            <a:ext cx="234762" cy="218290"/>
            <a:chOff x="8652775" y="883650"/>
            <a:chExt cx="38125" cy="35450"/>
          </a:xfrm>
        </p:grpSpPr>
        <p:sp>
          <p:nvSpPr>
            <p:cNvPr id="1869" name="Google Shape;1869;p7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BACKGROUND</a:t>
            </a:r>
            <a:endParaRPr/>
          </a:p>
        </p:txBody>
      </p:sp>
      <p:sp>
        <p:nvSpPr>
          <p:cNvPr id="907" name="Google Shape;907;p33"/>
          <p:cNvSpPr txBox="1"/>
          <p:nvPr>
            <p:ph idx="1" type="body"/>
          </p:nvPr>
        </p:nvSpPr>
        <p:spPr>
          <a:xfrm>
            <a:off x="4700225" y="118572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research background for humanoid robot are grouped into several fields such as robotics, artificial intelligence, </a:t>
            </a:r>
            <a:r>
              <a:rPr lang="en"/>
              <a:t>biomechanics, and cognitive science.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field of robotics has been focus on creating machines that can perform tasks autonomously or with human assistance.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biomechanics, researchers studying the mechanics and structure of human bodies have contributed to understanding the principles of locomotion, balance and dexterity.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Advances in AI played a crucial role enabling robots to perceive and understand their environment.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Humanoid robot research draws insights from cognitive science to understand human cognition, behavior, and social interaction.</a:t>
            </a:r>
            <a:endParaRPr/>
          </a:p>
        </p:txBody>
      </p:sp>
      <p:pic>
        <p:nvPicPr>
          <p:cNvPr id="908" name="Google Shape;9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25" y="1323700"/>
            <a:ext cx="42672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4"/>
          <p:cNvSpPr txBox="1"/>
          <p:nvPr>
            <p:ph type="title"/>
          </p:nvPr>
        </p:nvSpPr>
        <p:spPr>
          <a:xfrm>
            <a:off x="800450" y="2272638"/>
            <a:ext cx="40932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HISTORY &amp; APPLICATIONS</a:t>
            </a:r>
            <a:endParaRPr sz="3900"/>
          </a:p>
        </p:txBody>
      </p:sp>
      <p:sp>
        <p:nvSpPr>
          <p:cNvPr id="914" name="Google Shape;914;p34"/>
          <p:cNvSpPr txBox="1"/>
          <p:nvPr>
            <p:ph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15" name="Google Shape;915;p34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916" name="Google Shape;916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34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923" name="Google Shape;923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34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927" name="Google Shape;927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34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932" name="Google Shape;932;p34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3" name="Google Shape;933;p34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934" name="Google Shape;934;p34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4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4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4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4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4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4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55" name="Google Shape;9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200" y="1189750"/>
            <a:ext cx="36766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CONCEPTS</a:t>
            </a:r>
            <a:endParaRPr/>
          </a:p>
        </p:txBody>
      </p:sp>
      <p:sp>
        <p:nvSpPr>
          <p:cNvPr id="961" name="Google Shape;961;p35"/>
          <p:cNvSpPr txBox="1"/>
          <p:nvPr>
            <p:ph idx="1" type="body"/>
          </p:nvPr>
        </p:nvSpPr>
        <p:spPr>
          <a:xfrm>
            <a:off x="713275" y="115247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idea of humanoid robots began to emerge in science </a:t>
            </a:r>
            <a:r>
              <a:rPr lang="en"/>
              <a:t>fiction</a:t>
            </a:r>
            <a:r>
              <a:rPr lang="en"/>
              <a:t> literature and films, such as Isaac Asimov’s “I, Robot” series.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Researchers like W. Grey Walter and Valentino Braitenberg </a:t>
            </a:r>
            <a:r>
              <a:rPr lang="en"/>
              <a:t>explored</a:t>
            </a:r>
            <a:r>
              <a:rPr lang="en"/>
              <a:t> basic robot behaviors and simple robot designs that vaguely resembled humans.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1967, the WABOT-1 was developed by researchers at the Waseda University in Japan.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was one of the first full-scale humanoid robots.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WABOT-1 could walk, grip objects, and communicate using basic voice synthesis, however its capabilities were limited.</a:t>
            </a:r>
            <a:endParaRPr/>
          </a:p>
        </p:txBody>
      </p:sp>
      <p:pic>
        <p:nvPicPr>
          <p:cNvPr id="962" name="Google Shape;9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850" y="487150"/>
            <a:ext cx="2943375" cy="44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ASIMO</a:t>
            </a:r>
            <a:endParaRPr/>
          </a:p>
        </p:txBody>
      </p:sp>
      <p:sp>
        <p:nvSpPr>
          <p:cNvPr id="968" name="Google Shape;968;p36"/>
          <p:cNvSpPr txBox="1"/>
          <p:nvPr>
            <p:ph idx="1" type="body"/>
          </p:nvPr>
        </p:nvSpPr>
        <p:spPr>
          <a:xfrm>
            <a:off x="713275" y="115247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2000, Honda’s Advanced Step in Innovative Mobility (ASIMO) made significant advancements in humanoid robotics.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ASIMO was designed to walk, run, climb stairs, and interact with humans.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could recognize faces, objects and gestures.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ASIMO served as a research platform and a symbol of technological advancement, inspiring further development in the field.</a:t>
            </a:r>
            <a:endParaRPr/>
          </a:p>
        </p:txBody>
      </p:sp>
      <p:pic>
        <p:nvPicPr>
          <p:cNvPr id="969" name="Google Shape;9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25" y="1185725"/>
            <a:ext cx="4231023" cy="25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7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975" name="Google Shape;975;p37"/>
          <p:cNvSpPr txBox="1"/>
          <p:nvPr>
            <p:ph idx="1" type="body"/>
          </p:nvPr>
        </p:nvSpPr>
        <p:spPr>
          <a:xfrm>
            <a:off x="713275" y="115247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Personal Assistance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-Humanoid robots can assist individuals with daily tasks such as household chores, meal preparation, medication reminders, and mobility support for elderly.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Healthcare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-Can be utilized in healthcare settings to provide companionship to patients, monitor vital signs, assist with physical therapy exercises, and perform basic caregiving tasks.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Education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-Can serve as educational tools, assisting in teaching various subjects, languages, or skills.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Customer Service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-Can act as customer service representatives, providing information, guiding customers, and assisting with transactions. </a:t>
            </a:r>
            <a:endParaRPr/>
          </a:p>
        </p:txBody>
      </p:sp>
      <p:sp>
        <p:nvSpPr>
          <p:cNvPr id="976" name="Google Shape;976;p37"/>
          <p:cNvSpPr txBox="1"/>
          <p:nvPr>
            <p:ph idx="1" type="body"/>
          </p:nvPr>
        </p:nvSpPr>
        <p:spPr>
          <a:xfrm>
            <a:off x="4953750" y="118572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	Entertainment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-Can be used for entertainment purposes, such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performing shows, exhibitions, or theme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arks.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	Research and Development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-Employed in research laboratories to study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human-like movement, cognition, and social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	Social Companionship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Robots like Pepper and Sophia are designed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social companionship, engaging in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conversations, recognizing emotions, and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companionship for people.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